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64" r:id="rId6"/>
    <p:sldMasterId id="2147483691" r:id="rId7"/>
  </p:sldMasterIdLst>
  <p:notesMasterIdLst>
    <p:notesMasterId r:id="rId59"/>
  </p:notesMasterIdLst>
  <p:handoutMasterIdLst>
    <p:handoutMasterId r:id="rId60"/>
  </p:handoutMasterIdLst>
  <p:sldIdLst>
    <p:sldId id="289" r:id="rId8"/>
    <p:sldId id="485" r:id="rId9"/>
    <p:sldId id="574" r:id="rId10"/>
    <p:sldId id="519" r:id="rId11"/>
    <p:sldId id="509" r:id="rId12"/>
    <p:sldId id="511" r:id="rId13"/>
    <p:sldId id="459" r:id="rId14"/>
    <p:sldId id="460" r:id="rId15"/>
    <p:sldId id="555" r:id="rId16"/>
    <p:sldId id="569" r:id="rId17"/>
    <p:sldId id="568" r:id="rId18"/>
    <p:sldId id="570" r:id="rId19"/>
    <p:sldId id="544" r:id="rId20"/>
    <p:sldId id="554" r:id="rId21"/>
    <p:sldId id="556" r:id="rId22"/>
    <p:sldId id="557" r:id="rId23"/>
    <p:sldId id="558" r:id="rId24"/>
    <p:sldId id="559" r:id="rId25"/>
    <p:sldId id="560" r:id="rId26"/>
    <p:sldId id="561" r:id="rId27"/>
    <p:sldId id="562" r:id="rId28"/>
    <p:sldId id="566" r:id="rId29"/>
    <p:sldId id="571" r:id="rId30"/>
    <p:sldId id="573" r:id="rId31"/>
    <p:sldId id="572" r:id="rId32"/>
    <p:sldId id="536" r:id="rId33"/>
    <p:sldId id="537" r:id="rId34"/>
    <p:sldId id="563" r:id="rId35"/>
    <p:sldId id="564" r:id="rId36"/>
    <p:sldId id="545" r:id="rId37"/>
    <p:sldId id="546" r:id="rId38"/>
    <p:sldId id="547" r:id="rId39"/>
    <p:sldId id="548" r:id="rId40"/>
    <p:sldId id="549" r:id="rId41"/>
    <p:sldId id="550" r:id="rId42"/>
    <p:sldId id="551" r:id="rId43"/>
    <p:sldId id="552" r:id="rId44"/>
    <p:sldId id="543" r:id="rId45"/>
    <p:sldId id="504" r:id="rId46"/>
    <p:sldId id="575" r:id="rId47"/>
    <p:sldId id="576" r:id="rId48"/>
    <p:sldId id="577" r:id="rId49"/>
    <p:sldId id="578" r:id="rId50"/>
    <p:sldId id="579" r:id="rId51"/>
    <p:sldId id="553" r:id="rId52"/>
    <p:sldId id="428" r:id="rId53"/>
    <p:sldId id="259" r:id="rId54"/>
    <p:sldId id="269" r:id="rId55"/>
    <p:sldId id="260" r:id="rId56"/>
    <p:sldId id="261" r:id="rId57"/>
    <p:sldId id="266" r:id="rId58"/>
  </p:sldIdLst>
  <p:sldSz cx="12192000" cy="6858000"/>
  <p:notesSz cx="7102475" cy="10233025"/>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0D83D61D-6834-ED4F-844B-0AB6774D96EC}">
          <p14:sldIdLst>
            <p14:sldId id="289"/>
            <p14:sldId id="485"/>
            <p14:sldId id="574"/>
            <p14:sldId id="519"/>
            <p14:sldId id="509"/>
            <p14:sldId id="511"/>
            <p14:sldId id="459"/>
            <p14:sldId id="460"/>
            <p14:sldId id="555"/>
            <p14:sldId id="569"/>
            <p14:sldId id="568"/>
            <p14:sldId id="570"/>
            <p14:sldId id="544"/>
            <p14:sldId id="554"/>
            <p14:sldId id="556"/>
            <p14:sldId id="557"/>
            <p14:sldId id="558"/>
            <p14:sldId id="559"/>
            <p14:sldId id="560"/>
            <p14:sldId id="561"/>
            <p14:sldId id="562"/>
            <p14:sldId id="566"/>
            <p14:sldId id="571"/>
            <p14:sldId id="573"/>
            <p14:sldId id="572"/>
            <p14:sldId id="536"/>
            <p14:sldId id="537"/>
            <p14:sldId id="563"/>
            <p14:sldId id="564"/>
            <p14:sldId id="545"/>
            <p14:sldId id="546"/>
            <p14:sldId id="547"/>
            <p14:sldId id="548"/>
            <p14:sldId id="549"/>
            <p14:sldId id="550"/>
            <p14:sldId id="551"/>
            <p14:sldId id="552"/>
            <p14:sldId id="543"/>
            <p14:sldId id="504"/>
            <p14:sldId id="575"/>
            <p14:sldId id="576"/>
            <p14:sldId id="577"/>
            <p14:sldId id="578"/>
            <p14:sldId id="579"/>
            <p14:sldId id="553"/>
            <p14:sldId id="428"/>
            <p14:sldId id="259"/>
            <p14:sldId id="269"/>
            <p14:sldId id="260"/>
            <p14:sldId id="261"/>
            <p14:sldId id="26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A296B"/>
    <a:srgbClr val="0E9BBE"/>
    <a:srgbClr val="055697"/>
    <a:srgbClr val="92928E"/>
    <a:srgbClr val="848480"/>
    <a:srgbClr val="444442"/>
    <a:srgbClr val="4A4A49"/>
    <a:srgbClr val="38A159"/>
    <a:srgbClr val="112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8ECF50-2650-4783-8651-ED6DB2AEAF93}" v="41" dt="2025-10-16T14:04:32.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96" autoAdjust="0"/>
    <p:restoredTop sz="84652" autoAdjust="0"/>
  </p:normalViewPr>
  <p:slideViewPr>
    <p:cSldViewPr snapToGrid="0" snapToObjects="1">
      <p:cViewPr varScale="1">
        <p:scale>
          <a:sx n="92" d="100"/>
          <a:sy n="92" d="100"/>
        </p:scale>
        <p:origin x="150" y="120"/>
      </p:cViewPr>
      <p:guideLst>
        <p:guide orient="horz" pos="2160"/>
        <p:guide pos="3840"/>
      </p:guideLst>
    </p:cSldViewPr>
  </p:slideViewPr>
  <p:outlineViewPr>
    <p:cViewPr>
      <p:scale>
        <a:sx n="33" d="100"/>
        <a:sy n="33" d="100"/>
      </p:scale>
      <p:origin x="0" y="-18378"/>
    </p:cViewPr>
  </p:outlineViewPr>
  <p:notesTextViewPr>
    <p:cViewPr>
      <p:scale>
        <a:sx n="95" d="100"/>
        <a:sy n="95" d="100"/>
      </p:scale>
      <p:origin x="0" y="0"/>
    </p:cViewPr>
  </p:notesTextViewPr>
  <p:sorterViewPr>
    <p:cViewPr varScale="1">
      <p:scale>
        <a:sx n="100" d="100"/>
        <a:sy n="100" d="100"/>
      </p:scale>
      <p:origin x="0" y="0"/>
    </p:cViewPr>
  </p:sorterViewPr>
  <p:notesViewPr>
    <p:cSldViewPr snapToGrid="0" snapToObjects="1" showGuides="1">
      <p:cViewPr varScale="1">
        <p:scale>
          <a:sx n="98" d="100"/>
          <a:sy n="98" d="100"/>
        </p:scale>
        <p:origin x="-3648" y="-102"/>
      </p:cViewPr>
      <p:guideLst>
        <p:guide orient="horz" pos="3223"/>
        <p:guide pos="2238"/>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tags" Target="tags/tag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Harrington (staff)" userId="f6064616-a9c9-4a31-9fe9-8f8797565c0c" providerId="ADAL" clId="{210F707B-7345-4DB6-A4D9-07C484D989E4}"/>
    <pc:docChg chg="undo custSel addSld delSld modSld modSection">
      <pc:chgData name="Kyle Harrington (staff)" userId="f6064616-a9c9-4a31-9fe9-8f8797565c0c" providerId="ADAL" clId="{210F707B-7345-4DB6-A4D9-07C484D989E4}" dt="2025-10-16T14:05:01.364" v="2436" actId="313"/>
      <pc:docMkLst>
        <pc:docMk/>
      </pc:docMkLst>
      <pc:sldChg chg="addSp delSp add del setBg delDesignElem">
        <pc:chgData name="Kyle Harrington (staff)" userId="f6064616-a9c9-4a31-9fe9-8f8797565c0c" providerId="ADAL" clId="{210F707B-7345-4DB6-A4D9-07C484D989E4}" dt="2025-10-16T14:04:32.467" v="2407"/>
        <pc:sldMkLst>
          <pc:docMk/>
          <pc:sldMk cId="2915049948" sldId="259"/>
        </pc:sldMkLst>
        <pc:spChg chg="add del">
          <ac:chgData name="Kyle Harrington (staff)" userId="f6064616-a9c9-4a31-9fe9-8f8797565c0c" providerId="ADAL" clId="{210F707B-7345-4DB6-A4D9-07C484D989E4}" dt="2025-10-16T14:04:32.408" v="2406"/>
          <ac:spMkLst>
            <pc:docMk/>
            <pc:sldMk cId="2915049948" sldId="259"/>
            <ac:spMk id="8" creationId="{DBF61EA3-B236-439E-9C0B-340980D56BEE}"/>
          </ac:spMkLst>
        </pc:spChg>
        <pc:spChg chg="add del">
          <ac:chgData name="Kyle Harrington (staff)" userId="f6064616-a9c9-4a31-9fe9-8f8797565c0c" providerId="ADAL" clId="{210F707B-7345-4DB6-A4D9-07C484D989E4}" dt="2025-10-16T14:04:32.408" v="2406"/>
          <ac:spMkLst>
            <pc:docMk/>
            <pc:sldMk cId="2915049948" sldId="259"/>
            <ac:spMk id="14" creationId="{E659831F-0D9A-4C63-9EBB-8435B85A440F}"/>
          </ac:spMkLst>
        </pc:spChg>
        <pc:grpChg chg="add del">
          <ac:chgData name="Kyle Harrington (staff)" userId="f6064616-a9c9-4a31-9fe9-8f8797565c0c" providerId="ADAL" clId="{210F707B-7345-4DB6-A4D9-07C484D989E4}" dt="2025-10-16T14:04:32.408" v="2406"/>
          <ac:grpSpMkLst>
            <pc:docMk/>
            <pc:sldMk cId="2915049948" sldId="259"/>
            <ac:grpSpMk id="10" creationId="{28FAF094-D087-493F-8DF9-A486C2D6BBAA}"/>
          </ac:grpSpMkLst>
        </pc:grpChg>
      </pc:sldChg>
      <pc:sldChg chg="addSp delSp modSp add del mod setBg delDesignElem">
        <pc:chgData name="Kyle Harrington (staff)" userId="f6064616-a9c9-4a31-9fe9-8f8797565c0c" providerId="ADAL" clId="{210F707B-7345-4DB6-A4D9-07C484D989E4}" dt="2025-10-16T14:04:32.467" v="2407"/>
        <pc:sldMkLst>
          <pc:docMk/>
          <pc:sldMk cId="307680196" sldId="260"/>
        </pc:sldMkLst>
        <pc:spChg chg="mod">
          <ac:chgData name="Kyle Harrington (staff)" userId="f6064616-a9c9-4a31-9fe9-8f8797565c0c" providerId="ADAL" clId="{210F707B-7345-4DB6-A4D9-07C484D989E4}" dt="2025-10-16T14:04:32.408" v="2406"/>
          <ac:spMkLst>
            <pc:docMk/>
            <pc:sldMk cId="307680196" sldId="260"/>
            <ac:spMk id="2" creationId="{19BC30BF-A2FD-4BF3-8B3D-CCBDF3CFA158}"/>
          </ac:spMkLst>
        </pc:spChg>
        <pc:spChg chg="mod">
          <ac:chgData name="Kyle Harrington (staff)" userId="f6064616-a9c9-4a31-9fe9-8f8797565c0c" providerId="ADAL" clId="{210F707B-7345-4DB6-A4D9-07C484D989E4}" dt="2025-10-16T14:04:32.408" v="2406"/>
          <ac:spMkLst>
            <pc:docMk/>
            <pc:sldMk cId="307680196" sldId="260"/>
            <ac:spMk id="3" creationId="{9E03C50E-B5AB-4994-817E-F23A688D15A0}"/>
          </ac:spMkLst>
        </pc:spChg>
        <pc:spChg chg="add del">
          <ac:chgData name="Kyle Harrington (staff)" userId="f6064616-a9c9-4a31-9fe9-8f8797565c0c" providerId="ADAL" clId="{210F707B-7345-4DB6-A4D9-07C484D989E4}" dt="2025-10-16T14:04:32.408" v="2406"/>
          <ac:spMkLst>
            <pc:docMk/>
            <pc:sldMk cId="307680196" sldId="260"/>
            <ac:spMk id="8" creationId="{DBF61EA3-B236-439E-9C0B-340980D56BEE}"/>
          </ac:spMkLst>
        </pc:spChg>
        <pc:spChg chg="add del">
          <ac:chgData name="Kyle Harrington (staff)" userId="f6064616-a9c9-4a31-9fe9-8f8797565c0c" providerId="ADAL" clId="{210F707B-7345-4DB6-A4D9-07C484D989E4}" dt="2025-10-16T14:04:32.408" v="2406"/>
          <ac:spMkLst>
            <pc:docMk/>
            <pc:sldMk cId="307680196" sldId="260"/>
            <ac:spMk id="14" creationId="{E659831F-0D9A-4C63-9EBB-8435B85A440F}"/>
          </ac:spMkLst>
        </pc:spChg>
        <pc:grpChg chg="add del">
          <ac:chgData name="Kyle Harrington (staff)" userId="f6064616-a9c9-4a31-9fe9-8f8797565c0c" providerId="ADAL" clId="{210F707B-7345-4DB6-A4D9-07C484D989E4}" dt="2025-10-16T14:04:32.408" v="2406"/>
          <ac:grpSpMkLst>
            <pc:docMk/>
            <pc:sldMk cId="307680196" sldId="260"/>
            <ac:grpSpMk id="10" creationId="{28FAF094-D087-493F-8DF9-A486C2D6BBAA}"/>
          </ac:grpSpMkLst>
        </pc:grpChg>
      </pc:sldChg>
      <pc:sldChg chg="addSp delSp modSp add del mod setBg delDesignElem">
        <pc:chgData name="Kyle Harrington (staff)" userId="f6064616-a9c9-4a31-9fe9-8f8797565c0c" providerId="ADAL" clId="{210F707B-7345-4DB6-A4D9-07C484D989E4}" dt="2025-10-16T14:04:32.467" v="2407"/>
        <pc:sldMkLst>
          <pc:docMk/>
          <pc:sldMk cId="948332501" sldId="261"/>
        </pc:sldMkLst>
        <pc:spChg chg="mod">
          <ac:chgData name="Kyle Harrington (staff)" userId="f6064616-a9c9-4a31-9fe9-8f8797565c0c" providerId="ADAL" clId="{210F707B-7345-4DB6-A4D9-07C484D989E4}" dt="2025-10-16T14:04:32.408" v="2406"/>
          <ac:spMkLst>
            <pc:docMk/>
            <pc:sldMk cId="948332501" sldId="261"/>
            <ac:spMk id="2" creationId="{FA214E2D-3974-43C6-83AD-40D318802CA0}"/>
          </ac:spMkLst>
        </pc:spChg>
        <pc:spChg chg="add del">
          <ac:chgData name="Kyle Harrington (staff)" userId="f6064616-a9c9-4a31-9fe9-8f8797565c0c" providerId="ADAL" clId="{210F707B-7345-4DB6-A4D9-07C484D989E4}" dt="2025-10-16T14:04:32.408" v="2406"/>
          <ac:spMkLst>
            <pc:docMk/>
            <pc:sldMk cId="948332501" sldId="261"/>
            <ac:spMk id="8" creationId="{DBF61EA3-B236-439E-9C0B-340980D56BEE}"/>
          </ac:spMkLst>
        </pc:spChg>
        <pc:spChg chg="add del">
          <ac:chgData name="Kyle Harrington (staff)" userId="f6064616-a9c9-4a31-9fe9-8f8797565c0c" providerId="ADAL" clId="{210F707B-7345-4DB6-A4D9-07C484D989E4}" dt="2025-10-16T14:04:32.408" v="2406"/>
          <ac:spMkLst>
            <pc:docMk/>
            <pc:sldMk cId="948332501" sldId="261"/>
            <ac:spMk id="14" creationId="{E659831F-0D9A-4C63-9EBB-8435B85A440F}"/>
          </ac:spMkLst>
        </pc:spChg>
        <pc:grpChg chg="add del">
          <ac:chgData name="Kyle Harrington (staff)" userId="f6064616-a9c9-4a31-9fe9-8f8797565c0c" providerId="ADAL" clId="{210F707B-7345-4DB6-A4D9-07C484D989E4}" dt="2025-10-16T14:04:32.408" v="2406"/>
          <ac:grpSpMkLst>
            <pc:docMk/>
            <pc:sldMk cId="948332501" sldId="261"/>
            <ac:grpSpMk id="10" creationId="{28FAF094-D087-493F-8DF9-A486C2D6BBAA}"/>
          </ac:grpSpMkLst>
        </pc:grpChg>
      </pc:sldChg>
      <pc:sldChg chg="addSp delSp modSp add del mod setBg delDesignElem">
        <pc:chgData name="Kyle Harrington (staff)" userId="f6064616-a9c9-4a31-9fe9-8f8797565c0c" providerId="ADAL" clId="{210F707B-7345-4DB6-A4D9-07C484D989E4}" dt="2025-10-16T14:05:01.364" v="2436" actId="313"/>
        <pc:sldMkLst>
          <pc:docMk/>
          <pc:sldMk cId="3719315234" sldId="266"/>
        </pc:sldMkLst>
        <pc:spChg chg="mod">
          <ac:chgData name="Kyle Harrington (staff)" userId="f6064616-a9c9-4a31-9fe9-8f8797565c0c" providerId="ADAL" clId="{210F707B-7345-4DB6-A4D9-07C484D989E4}" dt="2025-10-16T14:04:32.408" v="2406"/>
          <ac:spMkLst>
            <pc:docMk/>
            <pc:sldMk cId="3719315234" sldId="266"/>
            <ac:spMk id="2" creationId="{5C13B1C9-8860-4B4B-B2F4-CBA02CA53B0B}"/>
          </ac:spMkLst>
        </pc:spChg>
        <pc:spChg chg="mod">
          <ac:chgData name="Kyle Harrington (staff)" userId="f6064616-a9c9-4a31-9fe9-8f8797565c0c" providerId="ADAL" clId="{210F707B-7345-4DB6-A4D9-07C484D989E4}" dt="2025-10-16T14:05:01.364" v="2436" actId="313"/>
          <ac:spMkLst>
            <pc:docMk/>
            <pc:sldMk cId="3719315234" sldId="266"/>
            <ac:spMk id="3" creationId="{388334E7-1A1E-42DC-B3B8-3CB404C1CAD1}"/>
          </ac:spMkLst>
        </pc:spChg>
        <pc:spChg chg="add del">
          <ac:chgData name="Kyle Harrington (staff)" userId="f6064616-a9c9-4a31-9fe9-8f8797565c0c" providerId="ADAL" clId="{210F707B-7345-4DB6-A4D9-07C484D989E4}" dt="2025-10-16T14:04:32.408" v="2406"/>
          <ac:spMkLst>
            <pc:docMk/>
            <pc:sldMk cId="3719315234" sldId="266"/>
            <ac:spMk id="8" creationId="{DBF61EA3-B236-439E-9C0B-340980D56BEE}"/>
          </ac:spMkLst>
        </pc:spChg>
        <pc:spChg chg="add del">
          <ac:chgData name="Kyle Harrington (staff)" userId="f6064616-a9c9-4a31-9fe9-8f8797565c0c" providerId="ADAL" clId="{210F707B-7345-4DB6-A4D9-07C484D989E4}" dt="2025-10-16T14:04:32.408" v="2406"/>
          <ac:spMkLst>
            <pc:docMk/>
            <pc:sldMk cId="3719315234" sldId="266"/>
            <ac:spMk id="27" creationId="{E659831F-0D9A-4C63-9EBB-8435B85A440F}"/>
          </ac:spMkLst>
        </pc:spChg>
        <pc:grpChg chg="add del">
          <ac:chgData name="Kyle Harrington (staff)" userId="f6064616-a9c9-4a31-9fe9-8f8797565c0c" providerId="ADAL" clId="{210F707B-7345-4DB6-A4D9-07C484D989E4}" dt="2025-10-16T14:04:32.408" v="2406"/>
          <ac:grpSpMkLst>
            <pc:docMk/>
            <pc:sldMk cId="3719315234" sldId="266"/>
            <ac:grpSpMk id="25" creationId="{28FAF094-D087-493F-8DF9-A486C2D6BBAA}"/>
          </ac:grpSpMkLst>
        </pc:grpChg>
      </pc:sldChg>
      <pc:sldChg chg="add del">
        <pc:chgData name="Kyle Harrington (staff)" userId="f6064616-a9c9-4a31-9fe9-8f8797565c0c" providerId="ADAL" clId="{210F707B-7345-4DB6-A4D9-07C484D989E4}" dt="2025-10-16T14:04:32.467" v="2407"/>
        <pc:sldMkLst>
          <pc:docMk/>
          <pc:sldMk cId="3347183985" sldId="269"/>
        </pc:sldMkLst>
      </pc:sldChg>
      <pc:sldChg chg="del">
        <pc:chgData name="Kyle Harrington (staff)" userId="f6064616-a9c9-4a31-9fe9-8f8797565c0c" providerId="ADAL" clId="{210F707B-7345-4DB6-A4D9-07C484D989E4}" dt="2025-10-16T12:53:35.521" v="91" actId="47"/>
        <pc:sldMkLst>
          <pc:docMk/>
          <pc:sldMk cId="90191602" sldId="539"/>
        </pc:sldMkLst>
      </pc:sldChg>
      <pc:sldChg chg="del">
        <pc:chgData name="Kyle Harrington (staff)" userId="f6064616-a9c9-4a31-9fe9-8f8797565c0c" providerId="ADAL" clId="{210F707B-7345-4DB6-A4D9-07C484D989E4}" dt="2025-10-16T12:53:35.521" v="91" actId="47"/>
        <pc:sldMkLst>
          <pc:docMk/>
          <pc:sldMk cId="3525714317" sldId="540"/>
        </pc:sldMkLst>
      </pc:sldChg>
      <pc:sldChg chg="del">
        <pc:chgData name="Kyle Harrington (staff)" userId="f6064616-a9c9-4a31-9fe9-8f8797565c0c" providerId="ADAL" clId="{210F707B-7345-4DB6-A4D9-07C484D989E4}" dt="2025-10-16T12:53:35.521" v="91" actId="47"/>
        <pc:sldMkLst>
          <pc:docMk/>
          <pc:sldMk cId="49573977" sldId="541"/>
        </pc:sldMkLst>
      </pc:sldChg>
      <pc:sldChg chg="del">
        <pc:chgData name="Kyle Harrington (staff)" userId="f6064616-a9c9-4a31-9fe9-8f8797565c0c" providerId="ADAL" clId="{210F707B-7345-4DB6-A4D9-07C484D989E4}" dt="2025-10-16T12:53:35.521" v="91" actId="47"/>
        <pc:sldMkLst>
          <pc:docMk/>
          <pc:sldMk cId="3319847868" sldId="542"/>
        </pc:sldMkLst>
      </pc:sldChg>
      <pc:sldChg chg="delSp mod">
        <pc:chgData name="Kyle Harrington (staff)" userId="f6064616-a9c9-4a31-9fe9-8f8797565c0c" providerId="ADAL" clId="{210F707B-7345-4DB6-A4D9-07C484D989E4}" dt="2025-10-16T14:02:01.938" v="2395" actId="478"/>
        <pc:sldMkLst>
          <pc:docMk/>
          <pc:sldMk cId="1979882481" sldId="543"/>
        </pc:sldMkLst>
        <pc:spChg chg="del">
          <ac:chgData name="Kyle Harrington (staff)" userId="f6064616-a9c9-4a31-9fe9-8f8797565c0c" providerId="ADAL" clId="{210F707B-7345-4DB6-A4D9-07C484D989E4}" dt="2025-10-16T14:02:01.938" v="2395" actId="478"/>
          <ac:spMkLst>
            <pc:docMk/>
            <pc:sldMk cId="1979882481" sldId="543"/>
            <ac:spMk id="5" creationId="{00000000-0000-0000-0000-000000000000}"/>
          </ac:spMkLst>
        </pc:spChg>
      </pc:sldChg>
      <pc:sldChg chg="modSp mod">
        <pc:chgData name="Kyle Harrington (staff)" userId="f6064616-a9c9-4a31-9fe9-8f8797565c0c" providerId="ADAL" clId="{210F707B-7345-4DB6-A4D9-07C484D989E4}" dt="2025-10-16T13:20:37.242" v="2392" actId="20577"/>
        <pc:sldMkLst>
          <pc:docMk/>
          <pc:sldMk cId="3046260796" sldId="550"/>
        </pc:sldMkLst>
        <pc:spChg chg="mod">
          <ac:chgData name="Kyle Harrington (staff)" userId="f6064616-a9c9-4a31-9fe9-8f8797565c0c" providerId="ADAL" clId="{210F707B-7345-4DB6-A4D9-07C484D989E4}" dt="2025-10-16T13:20:37.242" v="2392" actId="20577"/>
          <ac:spMkLst>
            <pc:docMk/>
            <pc:sldMk cId="3046260796" sldId="550"/>
            <ac:spMk id="3" creationId="{00000000-0000-0000-0000-000000000000}"/>
          </ac:spMkLst>
        </pc:spChg>
      </pc:sldChg>
      <pc:sldChg chg="modSp mod">
        <pc:chgData name="Kyle Harrington (staff)" userId="f6064616-a9c9-4a31-9fe9-8f8797565c0c" providerId="ADAL" clId="{210F707B-7345-4DB6-A4D9-07C484D989E4}" dt="2025-10-16T14:01:49.432" v="2394" actId="20577"/>
        <pc:sldMkLst>
          <pc:docMk/>
          <pc:sldMk cId="3880002299" sldId="551"/>
        </pc:sldMkLst>
        <pc:spChg chg="mod">
          <ac:chgData name="Kyle Harrington (staff)" userId="f6064616-a9c9-4a31-9fe9-8f8797565c0c" providerId="ADAL" clId="{210F707B-7345-4DB6-A4D9-07C484D989E4}" dt="2025-10-16T14:01:49.432" v="2394" actId="20577"/>
          <ac:spMkLst>
            <pc:docMk/>
            <pc:sldMk cId="3880002299" sldId="551"/>
            <ac:spMk id="3" creationId="{00000000-0000-0000-0000-000000000000}"/>
          </ac:spMkLst>
        </pc:spChg>
      </pc:sldChg>
      <pc:sldChg chg="modSp mod">
        <pc:chgData name="Kyle Harrington (staff)" userId="f6064616-a9c9-4a31-9fe9-8f8797565c0c" providerId="ADAL" clId="{210F707B-7345-4DB6-A4D9-07C484D989E4}" dt="2025-10-16T12:47:42.828" v="80" actId="5793"/>
        <pc:sldMkLst>
          <pc:docMk/>
          <pc:sldMk cId="2757211848" sldId="554"/>
        </pc:sldMkLst>
        <pc:spChg chg="mod">
          <ac:chgData name="Kyle Harrington (staff)" userId="f6064616-a9c9-4a31-9fe9-8f8797565c0c" providerId="ADAL" clId="{210F707B-7345-4DB6-A4D9-07C484D989E4}" dt="2025-10-16T12:47:42.828" v="80" actId="5793"/>
          <ac:spMkLst>
            <pc:docMk/>
            <pc:sldMk cId="2757211848" sldId="554"/>
            <ac:spMk id="3" creationId="{00000000-0000-0000-0000-000000000000}"/>
          </ac:spMkLst>
        </pc:spChg>
      </pc:sldChg>
      <pc:sldChg chg="modSp mod">
        <pc:chgData name="Kyle Harrington (staff)" userId="f6064616-a9c9-4a31-9fe9-8f8797565c0c" providerId="ADAL" clId="{210F707B-7345-4DB6-A4D9-07C484D989E4}" dt="2025-10-16T12:46:51.644" v="78" actId="20577"/>
        <pc:sldMkLst>
          <pc:docMk/>
          <pc:sldMk cId="2074312390" sldId="555"/>
        </pc:sldMkLst>
        <pc:spChg chg="mod">
          <ac:chgData name="Kyle Harrington (staff)" userId="f6064616-a9c9-4a31-9fe9-8f8797565c0c" providerId="ADAL" clId="{210F707B-7345-4DB6-A4D9-07C484D989E4}" dt="2025-10-16T12:46:51.644" v="78" actId="20577"/>
          <ac:spMkLst>
            <pc:docMk/>
            <pc:sldMk cId="2074312390" sldId="555"/>
            <ac:spMk id="3" creationId="{00000000-0000-0000-0000-000000000000}"/>
          </ac:spMkLst>
        </pc:spChg>
      </pc:sldChg>
      <pc:sldChg chg="modSp mod">
        <pc:chgData name="Kyle Harrington (staff)" userId="f6064616-a9c9-4a31-9fe9-8f8797565c0c" providerId="ADAL" clId="{210F707B-7345-4DB6-A4D9-07C484D989E4}" dt="2025-10-16T12:58:42.991" v="510" actId="20577"/>
        <pc:sldMkLst>
          <pc:docMk/>
          <pc:sldMk cId="3048995641" sldId="566"/>
        </pc:sldMkLst>
        <pc:spChg chg="mod">
          <ac:chgData name="Kyle Harrington (staff)" userId="f6064616-a9c9-4a31-9fe9-8f8797565c0c" providerId="ADAL" clId="{210F707B-7345-4DB6-A4D9-07C484D989E4}" dt="2025-10-16T12:58:36.104" v="502" actId="20577"/>
          <ac:spMkLst>
            <pc:docMk/>
            <pc:sldMk cId="3048995641" sldId="566"/>
            <ac:spMk id="3" creationId="{00000000-0000-0000-0000-000000000000}"/>
          </ac:spMkLst>
        </pc:spChg>
        <pc:spChg chg="mod">
          <ac:chgData name="Kyle Harrington (staff)" userId="f6064616-a9c9-4a31-9fe9-8f8797565c0c" providerId="ADAL" clId="{210F707B-7345-4DB6-A4D9-07C484D989E4}" dt="2025-10-16T12:58:42.991" v="510" actId="20577"/>
          <ac:spMkLst>
            <pc:docMk/>
            <pc:sldMk cId="3048995641" sldId="566"/>
            <ac:spMk id="4" creationId="{00000000-0000-0000-0000-000000000000}"/>
          </ac:spMkLst>
        </pc:spChg>
      </pc:sldChg>
      <pc:sldChg chg="addSp delSp modSp mod">
        <pc:chgData name="Kyle Harrington (staff)" userId="f6064616-a9c9-4a31-9fe9-8f8797565c0c" providerId="ADAL" clId="{210F707B-7345-4DB6-A4D9-07C484D989E4}" dt="2025-10-16T12:57:53.197" v="303" actId="20577"/>
        <pc:sldMkLst>
          <pc:docMk/>
          <pc:sldMk cId="3161069748" sldId="571"/>
        </pc:sldMkLst>
        <pc:spChg chg="add del mod">
          <ac:chgData name="Kyle Harrington (staff)" userId="f6064616-a9c9-4a31-9fe9-8f8797565c0c" providerId="ADAL" clId="{210F707B-7345-4DB6-A4D9-07C484D989E4}" dt="2025-10-16T12:54:02.050" v="93" actId="478"/>
          <ac:spMkLst>
            <pc:docMk/>
            <pc:sldMk cId="3161069748" sldId="571"/>
            <ac:spMk id="3" creationId="{84DF7907-30AB-5284-5924-B15588B812A0}"/>
          </ac:spMkLst>
        </pc:spChg>
        <pc:spChg chg="mod">
          <ac:chgData name="Kyle Harrington (staff)" userId="f6064616-a9c9-4a31-9fe9-8f8797565c0c" providerId="ADAL" clId="{210F707B-7345-4DB6-A4D9-07C484D989E4}" dt="2025-10-16T12:57:53.197" v="303" actId="20577"/>
          <ac:spMkLst>
            <pc:docMk/>
            <pc:sldMk cId="3161069748" sldId="571"/>
            <ac:spMk id="4" creationId="{00000000-0000-0000-0000-000000000000}"/>
          </ac:spMkLst>
        </pc:spChg>
        <pc:spChg chg="del">
          <ac:chgData name="Kyle Harrington (staff)" userId="f6064616-a9c9-4a31-9fe9-8f8797565c0c" providerId="ADAL" clId="{210F707B-7345-4DB6-A4D9-07C484D989E4}" dt="2025-10-16T12:50:55.954" v="82" actId="478"/>
          <ac:spMkLst>
            <pc:docMk/>
            <pc:sldMk cId="3161069748" sldId="571"/>
            <ac:spMk id="13" creationId="{B78A9CE1-470C-E0B1-E500-FAEE19D1D431}"/>
          </ac:spMkLst>
        </pc:spChg>
        <pc:picChg chg="add mod">
          <ac:chgData name="Kyle Harrington (staff)" userId="f6064616-a9c9-4a31-9fe9-8f8797565c0c" providerId="ADAL" clId="{210F707B-7345-4DB6-A4D9-07C484D989E4}" dt="2025-10-16T12:54:40.006" v="95" actId="1076"/>
          <ac:picMkLst>
            <pc:docMk/>
            <pc:sldMk cId="3161069748" sldId="571"/>
            <ac:picMk id="6" creationId="{B04D1788-F4A3-FB13-429D-EAD01A669908}"/>
          </ac:picMkLst>
        </pc:picChg>
        <pc:picChg chg="del">
          <ac:chgData name="Kyle Harrington (staff)" userId="f6064616-a9c9-4a31-9fe9-8f8797565c0c" providerId="ADAL" clId="{210F707B-7345-4DB6-A4D9-07C484D989E4}" dt="2025-10-16T12:49:38.943" v="81" actId="478"/>
          <ac:picMkLst>
            <pc:docMk/>
            <pc:sldMk cId="3161069748" sldId="571"/>
            <ac:picMk id="11" creationId="{D01E2940-5A71-F00D-CB33-067495BDC7B0}"/>
          </ac:picMkLst>
        </pc:picChg>
        <pc:picChg chg="add mod">
          <ac:chgData name="Kyle Harrington (staff)" userId="f6064616-a9c9-4a31-9fe9-8f8797565c0c" providerId="ADAL" clId="{210F707B-7345-4DB6-A4D9-07C484D989E4}" dt="2025-10-16T12:51:02.084" v="85" actId="14100"/>
          <ac:picMkLst>
            <pc:docMk/>
            <pc:sldMk cId="3161069748" sldId="571"/>
            <ac:picMk id="1026" creationId="{DC8241A7-865D-554A-CE34-CE246EA10D9B}"/>
          </ac:picMkLst>
        </pc:picChg>
        <pc:picChg chg="add mod">
          <ac:chgData name="Kyle Harrington (staff)" userId="f6064616-a9c9-4a31-9fe9-8f8797565c0c" providerId="ADAL" clId="{210F707B-7345-4DB6-A4D9-07C484D989E4}" dt="2025-10-16T12:51:32.632" v="88" actId="14100"/>
          <ac:picMkLst>
            <pc:docMk/>
            <pc:sldMk cId="3161069748" sldId="571"/>
            <ac:picMk id="1028" creationId="{DDE0F471-69E5-F167-3C4E-D4884883E820}"/>
          </ac:picMkLst>
        </pc:picChg>
      </pc:sldChg>
      <pc:sldChg chg="addSp delSp modSp mod">
        <pc:chgData name="Kyle Harrington (staff)" userId="f6064616-a9c9-4a31-9fe9-8f8797565c0c" providerId="ADAL" clId="{210F707B-7345-4DB6-A4D9-07C484D989E4}" dt="2025-10-16T12:57:37.108" v="252" actId="20577"/>
        <pc:sldMkLst>
          <pc:docMk/>
          <pc:sldMk cId="1825845520" sldId="572"/>
        </pc:sldMkLst>
        <pc:spChg chg="mod">
          <ac:chgData name="Kyle Harrington (staff)" userId="f6064616-a9c9-4a31-9fe9-8f8797565c0c" providerId="ADAL" clId="{210F707B-7345-4DB6-A4D9-07C484D989E4}" dt="2025-10-16T12:57:37.108" v="252" actId="20577"/>
          <ac:spMkLst>
            <pc:docMk/>
            <pc:sldMk cId="1825845520" sldId="572"/>
            <ac:spMk id="4" creationId="{00000000-0000-0000-0000-000000000000}"/>
          </ac:spMkLst>
        </pc:spChg>
        <pc:spChg chg="del mod">
          <ac:chgData name="Kyle Harrington (staff)" userId="f6064616-a9c9-4a31-9fe9-8f8797565c0c" providerId="ADAL" clId="{210F707B-7345-4DB6-A4D9-07C484D989E4}" dt="2025-10-16T12:51:43.755" v="90" actId="478"/>
          <ac:spMkLst>
            <pc:docMk/>
            <pc:sldMk cId="1825845520" sldId="572"/>
            <ac:spMk id="7" creationId="{8BDF573C-BD5A-20D5-1E91-BBD7D215D65F}"/>
          </ac:spMkLst>
        </pc:spChg>
        <pc:picChg chg="del">
          <ac:chgData name="Kyle Harrington (staff)" userId="f6064616-a9c9-4a31-9fe9-8f8797565c0c" providerId="ADAL" clId="{210F707B-7345-4DB6-A4D9-07C484D989E4}" dt="2025-10-16T12:56:56.827" v="158" actId="478"/>
          <ac:picMkLst>
            <pc:docMk/>
            <pc:sldMk cId="1825845520" sldId="572"/>
            <ac:picMk id="5" creationId="{EB3DD844-3B18-D73C-C2CB-85FC93CF20A8}"/>
          </ac:picMkLst>
        </pc:picChg>
        <pc:picChg chg="add mod">
          <ac:chgData name="Kyle Harrington (staff)" userId="f6064616-a9c9-4a31-9fe9-8f8797565c0c" providerId="ADAL" clId="{210F707B-7345-4DB6-A4D9-07C484D989E4}" dt="2025-10-16T12:57:16.219" v="161" actId="1076"/>
          <ac:picMkLst>
            <pc:docMk/>
            <pc:sldMk cId="1825845520" sldId="572"/>
            <ac:picMk id="3074" creationId="{ADA3A872-3BCD-F604-50B7-96A5265307E9}"/>
          </ac:picMkLst>
        </pc:picChg>
      </pc:sldChg>
      <pc:sldChg chg="addSp delSp modSp mod">
        <pc:chgData name="Kyle Harrington (staff)" userId="f6064616-a9c9-4a31-9fe9-8f8797565c0c" providerId="ADAL" clId="{210F707B-7345-4DB6-A4D9-07C484D989E4}" dt="2025-10-16T12:56:49.289" v="157" actId="20577"/>
        <pc:sldMkLst>
          <pc:docMk/>
          <pc:sldMk cId="4196946779" sldId="573"/>
        </pc:sldMkLst>
        <pc:spChg chg="mod">
          <ac:chgData name="Kyle Harrington (staff)" userId="f6064616-a9c9-4a31-9fe9-8f8797565c0c" providerId="ADAL" clId="{210F707B-7345-4DB6-A4D9-07C484D989E4}" dt="2025-10-16T12:56:49.289" v="157" actId="20577"/>
          <ac:spMkLst>
            <pc:docMk/>
            <pc:sldMk cId="4196946779" sldId="573"/>
            <ac:spMk id="4" creationId="{00000000-0000-0000-0000-000000000000}"/>
          </ac:spMkLst>
        </pc:spChg>
        <pc:spChg chg="del">
          <ac:chgData name="Kyle Harrington (staff)" userId="f6064616-a9c9-4a31-9fe9-8f8797565c0c" providerId="ADAL" clId="{210F707B-7345-4DB6-A4D9-07C484D989E4}" dt="2025-10-16T12:55:31.505" v="100" actId="478"/>
          <ac:spMkLst>
            <pc:docMk/>
            <pc:sldMk cId="4196946779" sldId="573"/>
            <ac:spMk id="5" creationId="{E0833190-1CCD-2E7A-C2D9-338661BB21CD}"/>
          </ac:spMkLst>
        </pc:spChg>
        <pc:picChg chg="del">
          <ac:chgData name="Kyle Harrington (staff)" userId="f6064616-a9c9-4a31-9fe9-8f8797565c0c" providerId="ADAL" clId="{210F707B-7345-4DB6-A4D9-07C484D989E4}" dt="2025-10-16T12:55:22.872" v="96" actId="478"/>
          <ac:picMkLst>
            <pc:docMk/>
            <pc:sldMk cId="4196946779" sldId="573"/>
            <ac:picMk id="8" creationId="{AFF01767-1E8B-28F2-18B0-E1ED59FA1E90}"/>
          </ac:picMkLst>
        </pc:picChg>
        <pc:picChg chg="add mod">
          <ac:chgData name="Kyle Harrington (staff)" userId="f6064616-a9c9-4a31-9fe9-8f8797565c0c" providerId="ADAL" clId="{210F707B-7345-4DB6-A4D9-07C484D989E4}" dt="2025-10-16T12:56:28.073" v="104" actId="14100"/>
          <ac:picMkLst>
            <pc:docMk/>
            <pc:sldMk cId="4196946779" sldId="573"/>
            <ac:picMk id="2050" creationId="{801083E3-3BC8-2A52-8B70-60C9EEEC408B}"/>
          </ac:picMkLst>
        </pc:picChg>
        <pc:picChg chg="add mod">
          <ac:chgData name="Kyle Harrington (staff)" userId="f6064616-a9c9-4a31-9fe9-8f8797565c0c" providerId="ADAL" clId="{210F707B-7345-4DB6-A4D9-07C484D989E4}" dt="2025-10-16T12:56:35.378" v="107" actId="1076"/>
          <ac:picMkLst>
            <pc:docMk/>
            <pc:sldMk cId="4196946779" sldId="573"/>
            <ac:picMk id="2052" creationId="{95727C85-25A5-0EFA-FD96-7F84C782F828}"/>
          </ac:picMkLst>
        </pc:picChg>
      </pc:sldChg>
      <pc:sldChg chg="addSp modSp add mod">
        <pc:chgData name="Kyle Harrington (staff)" userId="f6064616-a9c9-4a31-9fe9-8f8797565c0c" providerId="ADAL" clId="{210F707B-7345-4DB6-A4D9-07C484D989E4}" dt="2025-10-16T13:05:04.365" v="726" actId="1076"/>
        <pc:sldMkLst>
          <pc:docMk/>
          <pc:sldMk cId="399293773" sldId="575"/>
        </pc:sldMkLst>
        <pc:spChg chg="mod">
          <ac:chgData name="Kyle Harrington (staff)" userId="f6064616-a9c9-4a31-9fe9-8f8797565c0c" providerId="ADAL" clId="{210F707B-7345-4DB6-A4D9-07C484D989E4}" dt="2025-10-16T13:04:16.372" v="715" actId="20577"/>
          <ac:spMkLst>
            <pc:docMk/>
            <pc:sldMk cId="399293773" sldId="575"/>
            <ac:spMk id="3" creationId="{05B4485C-23CC-0972-A36F-DDF931F90EAC}"/>
          </ac:spMkLst>
        </pc:spChg>
        <pc:spChg chg="mod">
          <ac:chgData name="Kyle Harrington (staff)" userId="f6064616-a9c9-4a31-9fe9-8f8797565c0c" providerId="ADAL" clId="{210F707B-7345-4DB6-A4D9-07C484D989E4}" dt="2025-10-16T13:03:37.730" v="571" actId="20577"/>
          <ac:spMkLst>
            <pc:docMk/>
            <pc:sldMk cId="399293773" sldId="575"/>
            <ac:spMk id="4" creationId="{96E41C5A-E685-3364-AE6D-907E12B5D35A}"/>
          </ac:spMkLst>
        </pc:spChg>
        <pc:picChg chg="add mod">
          <ac:chgData name="Kyle Harrington (staff)" userId="f6064616-a9c9-4a31-9fe9-8f8797565c0c" providerId="ADAL" clId="{210F707B-7345-4DB6-A4D9-07C484D989E4}" dt="2025-10-16T13:04:43.860" v="721" actId="14100"/>
          <ac:picMkLst>
            <pc:docMk/>
            <pc:sldMk cId="399293773" sldId="575"/>
            <ac:picMk id="5" creationId="{9AB60679-767C-213E-DE79-C2F2909C04A3}"/>
          </ac:picMkLst>
        </pc:picChg>
        <pc:picChg chg="add mod">
          <ac:chgData name="Kyle Harrington (staff)" userId="f6064616-a9c9-4a31-9fe9-8f8797565c0c" providerId="ADAL" clId="{210F707B-7345-4DB6-A4D9-07C484D989E4}" dt="2025-10-16T13:04:38.396" v="719" actId="1076"/>
          <ac:picMkLst>
            <pc:docMk/>
            <pc:sldMk cId="399293773" sldId="575"/>
            <ac:picMk id="6" creationId="{99A1FAB3-31B7-2735-2BEB-AD87D12BD5D1}"/>
          </ac:picMkLst>
        </pc:picChg>
        <pc:picChg chg="add mod">
          <ac:chgData name="Kyle Harrington (staff)" userId="f6064616-a9c9-4a31-9fe9-8f8797565c0c" providerId="ADAL" clId="{210F707B-7345-4DB6-A4D9-07C484D989E4}" dt="2025-10-16T13:05:04.365" v="726" actId="1076"/>
          <ac:picMkLst>
            <pc:docMk/>
            <pc:sldMk cId="399293773" sldId="575"/>
            <ac:picMk id="7" creationId="{52EEAB8E-02C7-FE74-136C-00A40364E62E}"/>
          </ac:picMkLst>
        </pc:picChg>
      </pc:sldChg>
      <pc:sldChg chg="addSp delSp modSp add mod">
        <pc:chgData name="Kyle Harrington (staff)" userId="f6064616-a9c9-4a31-9fe9-8f8797565c0c" providerId="ADAL" clId="{210F707B-7345-4DB6-A4D9-07C484D989E4}" dt="2025-10-16T13:07:31.155" v="1064" actId="20577"/>
        <pc:sldMkLst>
          <pc:docMk/>
          <pc:sldMk cId="3129437235" sldId="576"/>
        </pc:sldMkLst>
        <pc:spChg chg="mod">
          <ac:chgData name="Kyle Harrington (staff)" userId="f6064616-a9c9-4a31-9fe9-8f8797565c0c" providerId="ADAL" clId="{210F707B-7345-4DB6-A4D9-07C484D989E4}" dt="2025-10-16T13:07:31.155" v="1064" actId="20577"/>
          <ac:spMkLst>
            <pc:docMk/>
            <pc:sldMk cId="3129437235" sldId="576"/>
            <ac:spMk id="3" creationId="{5FC08E7C-AF91-1182-6EC6-DC90F7074E3A}"/>
          </ac:spMkLst>
        </pc:spChg>
        <pc:picChg chg="del">
          <ac:chgData name="Kyle Harrington (staff)" userId="f6064616-a9c9-4a31-9fe9-8f8797565c0c" providerId="ADAL" clId="{210F707B-7345-4DB6-A4D9-07C484D989E4}" dt="2025-10-16T13:05:53.430" v="898" actId="478"/>
          <ac:picMkLst>
            <pc:docMk/>
            <pc:sldMk cId="3129437235" sldId="576"/>
            <ac:picMk id="5" creationId="{EB369530-44B4-3DEA-4A33-0AF430B36187}"/>
          </ac:picMkLst>
        </pc:picChg>
        <pc:picChg chg="del">
          <ac:chgData name="Kyle Harrington (staff)" userId="f6064616-a9c9-4a31-9fe9-8f8797565c0c" providerId="ADAL" clId="{210F707B-7345-4DB6-A4D9-07C484D989E4}" dt="2025-10-16T13:05:52.838" v="897" actId="478"/>
          <ac:picMkLst>
            <pc:docMk/>
            <pc:sldMk cId="3129437235" sldId="576"/>
            <ac:picMk id="6" creationId="{CF4CB107-A582-D192-62F9-B70D14FCBE83}"/>
          </ac:picMkLst>
        </pc:picChg>
        <pc:picChg chg="del">
          <ac:chgData name="Kyle Harrington (staff)" userId="f6064616-a9c9-4a31-9fe9-8f8797565c0c" providerId="ADAL" clId="{210F707B-7345-4DB6-A4D9-07C484D989E4}" dt="2025-10-16T13:05:54.422" v="899" actId="478"/>
          <ac:picMkLst>
            <pc:docMk/>
            <pc:sldMk cId="3129437235" sldId="576"/>
            <ac:picMk id="7" creationId="{8B6E6B81-0DB4-498B-61B0-0BD1041A135D}"/>
          </ac:picMkLst>
        </pc:picChg>
        <pc:picChg chg="add mod">
          <ac:chgData name="Kyle Harrington (staff)" userId="f6064616-a9c9-4a31-9fe9-8f8797565c0c" providerId="ADAL" clId="{210F707B-7345-4DB6-A4D9-07C484D989E4}" dt="2025-10-16T13:06:07.105" v="902" actId="14100"/>
          <ac:picMkLst>
            <pc:docMk/>
            <pc:sldMk cId="3129437235" sldId="576"/>
            <ac:picMk id="8" creationId="{D4A21B1D-C5F7-3DDD-2D94-967F4A092A4A}"/>
          </ac:picMkLst>
        </pc:picChg>
      </pc:sldChg>
      <pc:sldChg chg="addSp delSp modSp add mod">
        <pc:chgData name="Kyle Harrington (staff)" userId="f6064616-a9c9-4a31-9fe9-8f8797565c0c" providerId="ADAL" clId="{210F707B-7345-4DB6-A4D9-07C484D989E4}" dt="2025-10-16T13:09:31.288" v="1256" actId="20577"/>
        <pc:sldMkLst>
          <pc:docMk/>
          <pc:sldMk cId="1509395197" sldId="577"/>
        </pc:sldMkLst>
        <pc:spChg chg="mod">
          <ac:chgData name="Kyle Harrington (staff)" userId="f6064616-a9c9-4a31-9fe9-8f8797565c0c" providerId="ADAL" clId="{210F707B-7345-4DB6-A4D9-07C484D989E4}" dt="2025-10-16T13:09:31.288" v="1256" actId="20577"/>
          <ac:spMkLst>
            <pc:docMk/>
            <pc:sldMk cId="1509395197" sldId="577"/>
            <ac:spMk id="3" creationId="{80068464-8E50-5675-0538-B2ACAC6F976D}"/>
          </ac:spMkLst>
        </pc:spChg>
        <pc:spChg chg="add del mod">
          <ac:chgData name="Kyle Harrington (staff)" userId="f6064616-a9c9-4a31-9fe9-8f8797565c0c" providerId="ADAL" clId="{210F707B-7345-4DB6-A4D9-07C484D989E4}" dt="2025-10-16T13:08:39.971" v="1070" actId="478"/>
          <ac:spMkLst>
            <pc:docMk/>
            <pc:sldMk cId="1509395197" sldId="577"/>
            <ac:spMk id="6" creationId="{325C68ED-5141-AD50-CFD1-F95F204F2842}"/>
          </ac:spMkLst>
        </pc:spChg>
        <pc:picChg chg="add mod">
          <ac:chgData name="Kyle Harrington (staff)" userId="f6064616-a9c9-4a31-9fe9-8f8797565c0c" providerId="ADAL" clId="{210F707B-7345-4DB6-A4D9-07C484D989E4}" dt="2025-10-16T13:09:18.902" v="1219" actId="1076"/>
          <ac:picMkLst>
            <pc:docMk/>
            <pc:sldMk cId="1509395197" sldId="577"/>
            <ac:picMk id="7" creationId="{3187CF3C-0DED-A2C7-057D-D440C156D316}"/>
          </ac:picMkLst>
        </pc:picChg>
        <pc:picChg chg="del">
          <ac:chgData name="Kyle Harrington (staff)" userId="f6064616-a9c9-4a31-9fe9-8f8797565c0c" providerId="ADAL" clId="{210F707B-7345-4DB6-A4D9-07C484D989E4}" dt="2025-10-16T13:08:32.332" v="1067" actId="478"/>
          <ac:picMkLst>
            <pc:docMk/>
            <pc:sldMk cId="1509395197" sldId="577"/>
            <ac:picMk id="8" creationId="{DCA89119-989B-52F3-828E-0E91AEC2C873}"/>
          </ac:picMkLst>
        </pc:picChg>
      </pc:sldChg>
      <pc:sldChg chg="addSp delSp modSp add mod">
        <pc:chgData name="Kyle Harrington (staff)" userId="f6064616-a9c9-4a31-9fe9-8f8797565c0c" providerId="ADAL" clId="{210F707B-7345-4DB6-A4D9-07C484D989E4}" dt="2025-10-16T13:18:54.005" v="2142" actId="1076"/>
        <pc:sldMkLst>
          <pc:docMk/>
          <pc:sldMk cId="3846087741" sldId="578"/>
        </pc:sldMkLst>
        <pc:spChg chg="del mod">
          <ac:chgData name="Kyle Harrington (staff)" userId="f6064616-a9c9-4a31-9fe9-8f8797565c0c" providerId="ADAL" clId="{210F707B-7345-4DB6-A4D9-07C484D989E4}" dt="2025-10-16T13:10:52.482" v="1271"/>
          <ac:spMkLst>
            <pc:docMk/>
            <pc:sldMk cId="3846087741" sldId="578"/>
            <ac:spMk id="3" creationId="{2B6A9444-ED43-8927-637E-292B0F6B4373}"/>
          </ac:spMkLst>
        </pc:spChg>
        <pc:spChg chg="mod">
          <ac:chgData name="Kyle Harrington (staff)" userId="f6064616-a9c9-4a31-9fe9-8f8797565c0c" providerId="ADAL" clId="{210F707B-7345-4DB6-A4D9-07C484D989E4}" dt="2025-10-16T13:10:43.107" v="1264" actId="20577"/>
          <ac:spMkLst>
            <pc:docMk/>
            <pc:sldMk cId="3846087741" sldId="578"/>
            <ac:spMk id="4" creationId="{0462928C-C27A-3288-E344-E192239A29DD}"/>
          </ac:spMkLst>
        </pc:spChg>
        <pc:spChg chg="add mod">
          <ac:chgData name="Kyle Harrington (staff)" userId="f6064616-a9c9-4a31-9fe9-8f8797565c0c" providerId="ADAL" clId="{210F707B-7345-4DB6-A4D9-07C484D989E4}" dt="2025-10-16T13:18:47.042" v="2139" actId="20577"/>
          <ac:spMkLst>
            <pc:docMk/>
            <pc:sldMk cId="3846087741" sldId="578"/>
            <ac:spMk id="9" creationId="{00837F71-03D1-7076-A0A1-BD9E4531FB5F}"/>
          </ac:spMkLst>
        </pc:spChg>
        <pc:picChg chg="add mod">
          <ac:chgData name="Kyle Harrington (staff)" userId="f6064616-a9c9-4a31-9fe9-8f8797565c0c" providerId="ADAL" clId="{210F707B-7345-4DB6-A4D9-07C484D989E4}" dt="2025-10-16T13:18:50.784" v="2140" actId="1076"/>
          <ac:picMkLst>
            <pc:docMk/>
            <pc:sldMk cId="3846087741" sldId="578"/>
            <ac:picMk id="5" creationId="{5DDFDD2E-AA84-952E-ECFA-A03654BB23D2}"/>
          </ac:picMkLst>
        </pc:picChg>
        <pc:picChg chg="add mod">
          <ac:chgData name="Kyle Harrington (staff)" userId="f6064616-a9c9-4a31-9fe9-8f8797565c0c" providerId="ADAL" clId="{210F707B-7345-4DB6-A4D9-07C484D989E4}" dt="2025-10-16T13:18:51.935" v="2141" actId="1076"/>
          <ac:picMkLst>
            <pc:docMk/>
            <pc:sldMk cId="3846087741" sldId="578"/>
            <ac:picMk id="6" creationId="{BB55105A-D928-8360-B6E6-4318BD6F41FF}"/>
          </ac:picMkLst>
        </pc:picChg>
        <pc:picChg chg="del">
          <ac:chgData name="Kyle Harrington (staff)" userId="f6064616-a9c9-4a31-9fe9-8f8797565c0c" providerId="ADAL" clId="{210F707B-7345-4DB6-A4D9-07C484D989E4}" dt="2025-10-16T13:10:45" v="1265" actId="478"/>
          <ac:picMkLst>
            <pc:docMk/>
            <pc:sldMk cId="3846087741" sldId="578"/>
            <ac:picMk id="7" creationId="{350889E8-DD69-016B-AFCE-71755B83156D}"/>
          </ac:picMkLst>
        </pc:picChg>
        <pc:picChg chg="add mod">
          <ac:chgData name="Kyle Harrington (staff)" userId="f6064616-a9c9-4a31-9fe9-8f8797565c0c" providerId="ADAL" clId="{210F707B-7345-4DB6-A4D9-07C484D989E4}" dt="2025-10-16T13:18:54.005" v="2142" actId="1076"/>
          <ac:picMkLst>
            <pc:docMk/>
            <pc:sldMk cId="3846087741" sldId="578"/>
            <ac:picMk id="8" creationId="{52C99046-2A7E-F830-619F-A0BF925F6040}"/>
          </ac:picMkLst>
        </pc:picChg>
      </pc:sldChg>
      <pc:sldChg chg="addSp delSp modSp add mod">
        <pc:chgData name="Kyle Harrington (staff)" userId="f6064616-a9c9-4a31-9fe9-8f8797565c0c" providerId="ADAL" clId="{210F707B-7345-4DB6-A4D9-07C484D989E4}" dt="2025-10-16T13:20:26.013" v="2388" actId="33524"/>
        <pc:sldMkLst>
          <pc:docMk/>
          <pc:sldMk cId="3892860576" sldId="579"/>
        </pc:sldMkLst>
        <pc:spChg chg="mod">
          <ac:chgData name="Kyle Harrington (staff)" userId="f6064616-a9c9-4a31-9fe9-8f8797565c0c" providerId="ADAL" clId="{210F707B-7345-4DB6-A4D9-07C484D989E4}" dt="2025-10-16T13:13:31.845" v="1702" actId="20577"/>
          <ac:spMkLst>
            <pc:docMk/>
            <pc:sldMk cId="3892860576" sldId="579"/>
            <ac:spMk id="4" creationId="{AF1F85EE-6072-6206-7400-28726B783EC2}"/>
          </ac:spMkLst>
        </pc:spChg>
        <pc:spChg chg="add mod">
          <ac:chgData name="Kyle Harrington (staff)" userId="f6064616-a9c9-4a31-9fe9-8f8797565c0c" providerId="ADAL" clId="{210F707B-7345-4DB6-A4D9-07C484D989E4}" dt="2025-10-16T13:20:26.013" v="2388" actId="33524"/>
          <ac:spMkLst>
            <pc:docMk/>
            <pc:sldMk cId="3892860576" sldId="579"/>
            <ac:spMk id="7" creationId="{2EB572E8-096C-1E77-1215-1EDAD51BE97E}"/>
          </ac:spMkLst>
        </pc:spChg>
        <pc:spChg chg="del mod">
          <ac:chgData name="Kyle Harrington (staff)" userId="f6064616-a9c9-4a31-9fe9-8f8797565c0c" providerId="ADAL" clId="{210F707B-7345-4DB6-A4D9-07C484D989E4}" dt="2025-10-16T13:13:32.933" v="1704"/>
          <ac:spMkLst>
            <pc:docMk/>
            <pc:sldMk cId="3892860576" sldId="579"/>
            <ac:spMk id="9" creationId="{6FBF8D6A-7DBD-5870-D3A7-CA2D0A9D3631}"/>
          </ac:spMkLst>
        </pc:spChg>
        <pc:picChg chg="add del mod">
          <ac:chgData name="Kyle Harrington (staff)" userId="f6064616-a9c9-4a31-9fe9-8f8797565c0c" providerId="ADAL" clId="{210F707B-7345-4DB6-A4D9-07C484D989E4}" dt="2025-10-16T13:13:35.303" v="1706" actId="478"/>
          <ac:picMkLst>
            <pc:docMk/>
            <pc:sldMk cId="3892860576" sldId="579"/>
            <ac:picMk id="3" creationId="{A668208C-44C2-AC76-B0A3-1FB562956BAE}"/>
          </ac:picMkLst>
        </pc:picChg>
        <pc:picChg chg="del">
          <ac:chgData name="Kyle Harrington (staff)" userId="f6064616-a9c9-4a31-9fe9-8f8797565c0c" providerId="ADAL" clId="{210F707B-7345-4DB6-A4D9-07C484D989E4}" dt="2025-10-16T13:15:44.932" v="2021" actId="478"/>
          <ac:picMkLst>
            <pc:docMk/>
            <pc:sldMk cId="3892860576" sldId="579"/>
            <ac:picMk id="5" creationId="{77FBAFF2-6D27-ED7F-4940-6C39F0241D84}"/>
          </ac:picMkLst>
        </pc:picChg>
        <pc:picChg chg="del">
          <ac:chgData name="Kyle Harrington (staff)" userId="f6064616-a9c9-4a31-9fe9-8f8797565c0c" providerId="ADAL" clId="{210F707B-7345-4DB6-A4D9-07C484D989E4}" dt="2025-10-16T13:15:45.442" v="2022" actId="478"/>
          <ac:picMkLst>
            <pc:docMk/>
            <pc:sldMk cId="3892860576" sldId="579"/>
            <ac:picMk id="6" creationId="{7F7B3840-37CC-0AEE-79C0-A4673BABED54}"/>
          </ac:picMkLst>
        </pc:picChg>
        <pc:picChg chg="del mod">
          <ac:chgData name="Kyle Harrington (staff)" userId="f6064616-a9c9-4a31-9fe9-8f8797565c0c" providerId="ADAL" clId="{210F707B-7345-4DB6-A4D9-07C484D989E4}" dt="2025-10-16T13:15:46.098" v="2024" actId="478"/>
          <ac:picMkLst>
            <pc:docMk/>
            <pc:sldMk cId="3892860576" sldId="579"/>
            <ac:picMk id="8" creationId="{800FF51D-28CA-26C2-12D9-B88181272C5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1651"/>
          </a:xfrm>
          <a:prstGeom prst="rect">
            <a:avLst/>
          </a:prstGeom>
        </p:spPr>
        <p:txBody>
          <a:bodyPr vert="horz" lIns="99049" tIns="49524" rIns="99049" bIns="49524" rtlCol="0"/>
          <a:lstStyle>
            <a:lvl1pPr algn="l">
              <a:defRPr sz="1300"/>
            </a:lvl1pPr>
          </a:lstStyle>
          <a:p>
            <a:endParaRPr lang="en-GB"/>
          </a:p>
        </p:txBody>
      </p:sp>
      <p:sp>
        <p:nvSpPr>
          <p:cNvPr id="3" name="Date Placeholder 2"/>
          <p:cNvSpPr>
            <a:spLocks noGrp="1"/>
          </p:cNvSpPr>
          <p:nvPr>
            <p:ph type="dt" sz="quarter" idx="1"/>
          </p:nvPr>
        </p:nvSpPr>
        <p:spPr>
          <a:xfrm>
            <a:off x="4023093" y="0"/>
            <a:ext cx="3077739" cy="511651"/>
          </a:xfrm>
          <a:prstGeom prst="rect">
            <a:avLst/>
          </a:prstGeom>
        </p:spPr>
        <p:txBody>
          <a:bodyPr vert="horz" lIns="99049" tIns="49524" rIns="99049" bIns="49524" rtlCol="0"/>
          <a:lstStyle>
            <a:lvl1pPr algn="r">
              <a:defRPr sz="1300"/>
            </a:lvl1pPr>
          </a:lstStyle>
          <a:p>
            <a:endParaRPr lang="en-GB"/>
          </a:p>
        </p:txBody>
      </p:sp>
      <p:sp>
        <p:nvSpPr>
          <p:cNvPr id="4" name="Footer Placeholder 3"/>
          <p:cNvSpPr>
            <a:spLocks noGrp="1"/>
          </p:cNvSpPr>
          <p:nvPr>
            <p:ph type="ftr" sz="quarter" idx="2"/>
          </p:nvPr>
        </p:nvSpPr>
        <p:spPr>
          <a:xfrm>
            <a:off x="1" y="9719598"/>
            <a:ext cx="3077739" cy="511651"/>
          </a:xfrm>
          <a:prstGeom prst="rect">
            <a:avLst/>
          </a:prstGeom>
        </p:spPr>
        <p:txBody>
          <a:bodyPr vert="horz" lIns="99049" tIns="49524" rIns="99049"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3093" y="9719598"/>
            <a:ext cx="3077739" cy="511651"/>
          </a:xfrm>
          <a:prstGeom prst="rect">
            <a:avLst/>
          </a:prstGeom>
        </p:spPr>
        <p:txBody>
          <a:bodyPr vert="horz" lIns="99049" tIns="49524" rIns="99049" bIns="49524" rtlCol="0" anchor="b"/>
          <a:lstStyle>
            <a:lvl1pPr algn="r">
              <a:defRPr sz="13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10:07:15.2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1,'15'0,"9"-1,-1 1,0 2,0 0,0 1,33 9,-3 3,2-2,-1-3,100 6,171-15,-144-4,3521 3,-3675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10:07:19.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1,'1138'0,"-1115"0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3428"/>
          </a:xfrm>
          <a:prstGeom prst="rect">
            <a:avLst/>
          </a:prstGeom>
        </p:spPr>
        <p:txBody>
          <a:bodyPr vert="horz" lIns="99049" tIns="49524" rIns="99049" bIns="49524" rtlCol="0"/>
          <a:lstStyle>
            <a:lvl1pPr algn="l">
              <a:defRPr sz="1300"/>
            </a:lvl1pPr>
          </a:lstStyle>
          <a:p>
            <a:endParaRPr lang="en-GB"/>
          </a:p>
        </p:txBody>
      </p:sp>
      <p:sp>
        <p:nvSpPr>
          <p:cNvPr id="3" name="Date Placeholder 2"/>
          <p:cNvSpPr>
            <a:spLocks noGrp="1"/>
          </p:cNvSpPr>
          <p:nvPr>
            <p:ph type="dt" idx="1"/>
          </p:nvPr>
        </p:nvSpPr>
        <p:spPr>
          <a:xfrm>
            <a:off x="4023093" y="0"/>
            <a:ext cx="3077739" cy="513428"/>
          </a:xfrm>
          <a:prstGeom prst="rect">
            <a:avLst/>
          </a:prstGeom>
        </p:spPr>
        <p:txBody>
          <a:bodyPr vert="horz" lIns="99049" tIns="49524" rIns="99049" bIns="49524" rtlCol="0"/>
          <a:lstStyle>
            <a:lvl1pPr algn="r">
              <a:defRPr sz="1300"/>
            </a:lvl1pPr>
          </a:lstStyle>
          <a:p>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49" tIns="49524" rIns="99049" bIns="49524"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49" tIns="49524" rIns="99049"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19599"/>
            <a:ext cx="3077739" cy="513427"/>
          </a:xfrm>
          <a:prstGeom prst="rect">
            <a:avLst/>
          </a:prstGeom>
        </p:spPr>
        <p:txBody>
          <a:bodyPr vert="horz" lIns="99049" tIns="49524" rIns="99049"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3093" y="9719599"/>
            <a:ext cx="3077739" cy="513427"/>
          </a:xfrm>
          <a:prstGeom prst="rect">
            <a:avLst/>
          </a:prstGeom>
        </p:spPr>
        <p:txBody>
          <a:bodyPr vert="horz" lIns="99049" tIns="49524" rIns="99049" bIns="49524" rtlCol="0" anchor="b"/>
          <a:lstStyle>
            <a:lvl1pPr algn="r">
              <a:defRPr sz="13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E1F4-77C1-461E-ABFF-BFE7DD57AFD2}" type="slidenum">
              <a:rPr lang="en-GB" smtClean="0"/>
              <a:t>1</a:t>
            </a:fld>
            <a:endParaRPr lang="en-GB"/>
          </a:p>
        </p:txBody>
      </p:sp>
      <p:sp>
        <p:nvSpPr>
          <p:cNvPr id="5" name="Date Placeholder 4"/>
          <p:cNvSpPr>
            <a:spLocks noGrp="1"/>
          </p:cNvSpPr>
          <p:nvPr>
            <p:ph type="dt" idx="10"/>
          </p:nvPr>
        </p:nvSpPr>
        <p:spPr/>
        <p:txBody>
          <a:bodyPr/>
          <a:lstStyle/>
          <a:p>
            <a:endParaRPr lang="en-GB"/>
          </a:p>
        </p:txBody>
      </p:sp>
    </p:spTree>
    <p:extLst>
      <p:ext uri="{BB962C8B-B14F-4D97-AF65-F5344CB8AC3E}">
        <p14:creationId xmlns:p14="http://schemas.microsoft.com/office/powerpoint/2010/main" val="3722086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Clues</a:t>
            </a:r>
            <a:r>
              <a:rPr lang="en-GB" baseline="0" dirty="0"/>
              <a:t> on next slide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22</a:t>
            </a:fld>
            <a:endParaRPr lang="en-GB"/>
          </a:p>
        </p:txBody>
      </p:sp>
    </p:spTree>
    <p:extLst>
      <p:ext uri="{BB962C8B-B14F-4D97-AF65-F5344CB8AC3E}">
        <p14:creationId xmlns:p14="http://schemas.microsoft.com/office/powerpoint/2010/main" val="1471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Clues</a:t>
            </a:r>
            <a:r>
              <a:rPr lang="en-GB" baseline="0" dirty="0"/>
              <a:t> on next slide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23</a:t>
            </a:fld>
            <a:endParaRPr lang="en-GB"/>
          </a:p>
        </p:txBody>
      </p:sp>
    </p:spTree>
    <p:extLst>
      <p:ext uri="{BB962C8B-B14F-4D97-AF65-F5344CB8AC3E}">
        <p14:creationId xmlns:p14="http://schemas.microsoft.com/office/powerpoint/2010/main" val="79097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Clues</a:t>
            </a:r>
            <a:r>
              <a:rPr lang="en-GB" baseline="0" dirty="0"/>
              <a:t> on next slide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24</a:t>
            </a:fld>
            <a:endParaRPr lang="en-GB"/>
          </a:p>
        </p:txBody>
      </p:sp>
    </p:spTree>
    <p:extLst>
      <p:ext uri="{BB962C8B-B14F-4D97-AF65-F5344CB8AC3E}">
        <p14:creationId xmlns:p14="http://schemas.microsoft.com/office/powerpoint/2010/main" val="79097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Clues</a:t>
            </a:r>
            <a:r>
              <a:rPr lang="en-GB" baseline="0" dirty="0"/>
              <a:t> on next slide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25</a:t>
            </a:fld>
            <a:endParaRPr lang="en-GB"/>
          </a:p>
        </p:txBody>
      </p:sp>
    </p:spTree>
    <p:extLst>
      <p:ext uri="{BB962C8B-B14F-4D97-AF65-F5344CB8AC3E}">
        <p14:creationId xmlns:p14="http://schemas.microsoft.com/office/powerpoint/2010/main" val="79097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45</a:t>
            </a:fld>
            <a:endParaRPr lang="en-GB"/>
          </a:p>
        </p:txBody>
      </p:sp>
    </p:spTree>
    <p:extLst>
      <p:ext uri="{BB962C8B-B14F-4D97-AF65-F5344CB8AC3E}">
        <p14:creationId xmlns:p14="http://schemas.microsoft.com/office/powerpoint/2010/main" val="303316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Attention and workload</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a:t>
            </a:fld>
            <a:endParaRPr lang="en-GB"/>
          </a:p>
        </p:txBody>
      </p:sp>
    </p:spTree>
    <p:extLst>
      <p:ext uri="{BB962C8B-B14F-4D97-AF65-F5344CB8AC3E}">
        <p14:creationId xmlns:p14="http://schemas.microsoft.com/office/powerpoint/2010/main" val="2222388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04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available can vary (e.g. fatigue, motivation)</a:t>
            </a:r>
          </a:p>
          <a:p>
            <a:r>
              <a:rPr lang="en-GB" dirty="0"/>
              <a:t>Expert uses up resources more slowly</a:t>
            </a:r>
          </a:p>
          <a:p>
            <a:r>
              <a:rPr lang="en-GB" dirty="0"/>
              <a:t>Underload can degrade performance (through either lowered arousal</a:t>
            </a:r>
            <a:r>
              <a:rPr lang="en-GB" baseline="0" dirty="0"/>
              <a:t> or reduced attentional resources)</a:t>
            </a:r>
          </a:p>
          <a:p>
            <a:r>
              <a:rPr lang="en-GB" baseline="0" dirty="0"/>
              <a:t>Precipice – research in ATC suggests degradation in performance is not constant. </a:t>
            </a:r>
          </a:p>
          <a:p>
            <a:r>
              <a:rPr lang="en-GB" baseline="0" dirty="0"/>
              <a:t>Resource vs. data-limited performance. Resource limited – don’t have enough attention to attend to all tasks. Data limited – can’t perceive fault due to perceptual limitations in visual processing. </a:t>
            </a:r>
          </a:p>
          <a:p>
            <a:r>
              <a:rPr lang="en-GB" baseline="0" dirty="0"/>
              <a:t>There is a work context – usually more than one task. Therefore task switching, and associated task switch cost. </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5</a:t>
            </a:fld>
            <a:endParaRPr lang="en-GB"/>
          </a:p>
        </p:txBody>
      </p:sp>
    </p:spTree>
    <p:extLst>
      <p:ext uri="{BB962C8B-B14F-4D97-AF65-F5344CB8AC3E}">
        <p14:creationId xmlns:p14="http://schemas.microsoft.com/office/powerpoint/2010/main" val="111298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Wickens</a:t>
            </a:r>
            <a:r>
              <a:rPr lang="en-GB" dirty="0"/>
              <a:t> 2008 – most</a:t>
            </a:r>
            <a:r>
              <a:rPr lang="en-GB" baseline="0" dirty="0"/>
              <a:t> important application is to suggest design changes when in conditions of multitask overload</a:t>
            </a:r>
          </a:p>
          <a:p>
            <a:r>
              <a:rPr lang="en-GB" baseline="0" dirty="0"/>
              <a:t>Mid 70s – evidence for more than 1 pool of resources</a:t>
            </a:r>
          </a:p>
          <a:p>
            <a:r>
              <a:rPr lang="en-GB" baseline="0" dirty="0" err="1"/>
              <a:t>Wickens</a:t>
            </a:r>
            <a:r>
              <a:rPr lang="en-GB" baseline="0" dirty="0"/>
              <a:t> created this model (or rather the first version of this model 1980s) based on a meta-analysis of performance sharing studies. </a:t>
            </a:r>
          </a:p>
          <a:p>
            <a:r>
              <a:rPr lang="en-GB" baseline="0" dirty="0"/>
              <a:t>The less tasks share resources, the better timesharing will be. </a:t>
            </a:r>
          </a:p>
          <a:p>
            <a:r>
              <a:rPr lang="en-GB" baseline="0" dirty="0"/>
              <a:t>Auditory spatial – locating something</a:t>
            </a:r>
          </a:p>
          <a:p>
            <a:r>
              <a:rPr lang="en-GB" baseline="0" dirty="0"/>
              <a:t>Auditory verbal – speech </a:t>
            </a:r>
          </a:p>
          <a:p>
            <a:r>
              <a:rPr lang="en-GB" baseline="0" dirty="0"/>
              <a:t>Visual spatial – navigation</a:t>
            </a:r>
          </a:p>
          <a:p>
            <a:r>
              <a:rPr lang="en-GB" baseline="0" dirty="0"/>
              <a:t>Vocal=voice; verbal=words</a:t>
            </a:r>
          </a:p>
          <a:p>
            <a:r>
              <a:rPr lang="en-GB" baseline="0" dirty="0"/>
              <a:t>Visual verbal – reading</a:t>
            </a:r>
          </a:p>
          <a:p>
            <a:r>
              <a:rPr lang="en-GB" baseline="0" dirty="0"/>
              <a:t>Visual focal (</a:t>
            </a:r>
            <a:r>
              <a:rPr lang="en-GB" baseline="0" dirty="0" err="1"/>
              <a:t>foveal</a:t>
            </a:r>
            <a:r>
              <a:rPr lang="en-GB" baseline="0" dirty="0"/>
              <a:t>)/ambient (peripheral)</a:t>
            </a:r>
          </a:p>
          <a:p>
            <a:r>
              <a:rPr lang="en-GB" baseline="0" dirty="0"/>
              <a:t>Future work: add a tactile modality dimension; understanding the factors that occur in addition to resources that affect dual task performance; understanding what drives attentional allocation (e.g. when to respond to interruptions). </a:t>
            </a:r>
          </a:p>
          <a:p>
            <a:endParaRPr lang="en-GB" baseline="0"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6</a:t>
            </a:fld>
            <a:endParaRPr lang="en-GB"/>
          </a:p>
        </p:txBody>
      </p:sp>
    </p:spTree>
    <p:extLst>
      <p:ext uri="{BB962C8B-B14F-4D97-AF65-F5344CB8AC3E}">
        <p14:creationId xmlns:p14="http://schemas.microsoft.com/office/powerpoint/2010/main" val="3983754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8</a:t>
            </a:fld>
            <a:endParaRPr lang="en-GB"/>
          </a:p>
        </p:txBody>
      </p:sp>
    </p:spTree>
    <p:extLst>
      <p:ext uri="{BB962C8B-B14F-4D97-AF65-F5344CB8AC3E}">
        <p14:creationId xmlns:p14="http://schemas.microsoft.com/office/powerpoint/2010/main" val="260731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Aerodynamic stall: occurs when the angle of attack, pitch or attitude becomes too large, causing lift (upwards mechanical force) to </a:t>
            </a:r>
            <a:r>
              <a:rPr lang="en-GB" dirty="0" err="1"/>
              <a:t>suddenlty</a:t>
            </a:r>
            <a:r>
              <a:rPr lang="en-GB" dirty="0"/>
              <a:t> decrease. Recovery requires reorienting aircraft so that attack angle is low enough for lift to be restored. </a:t>
            </a:r>
          </a:p>
          <a:p>
            <a:endParaRPr lang="en-GB" dirty="0"/>
          </a:p>
          <a:p>
            <a:r>
              <a:rPr lang="en-GB" dirty="0"/>
              <a:t>Disabled airspeed indicators – aircraft was otherwise okay. </a:t>
            </a:r>
          </a:p>
          <a:p>
            <a:pPr defTabSz="914327">
              <a:defRPr/>
            </a:pPr>
            <a:r>
              <a:rPr lang="en-GB" dirty="0"/>
              <a:t>Autopilot and auto thrust disengaged – because of lack of airspeed input</a:t>
            </a:r>
          </a:p>
          <a:p>
            <a:pPr defTabSz="914327">
              <a:defRPr/>
            </a:pPr>
            <a:r>
              <a:rPr lang="en-GB" dirty="0"/>
              <a:t>Manual control - w</a:t>
            </a:r>
            <a:r>
              <a:rPr lang="en-GB" b="0" i="0" dirty="0">
                <a:solidFill>
                  <a:srgbClr val="444444"/>
                </a:solidFill>
                <a:effectLst/>
                <a:latin typeface="Roboto" panose="02000000000000000000" pitchFamily="2" charset="0"/>
              </a:rPr>
              <a:t>ithin one minute of the autopilot disconnecting, the aircraft was outside its flight envelope due to the manual inputs.</a:t>
            </a:r>
          </a:p>
          <a:p>
            <a:pPr defTabSz="914327">
              <a:defRPr/>
            </a:pPr>
            <a:r>
              <a:rPr lang="en-GB" b="0" i="0" dirty="0">
                <a:solidFill>
                  <a:srgbClr val="444444"/>
                </a:solidFill>
                <a:effectLst/>
                <a:latin typeface="Roboto" panose="02000000000000000000" pitchFamily="2" charset="0"/>
              </a:rPr>
              <a:t>Pilots are scheduled breaks – but most experienced pilot was out at the time of the issue. </a:t>
            </a:r>
          </a:p>
          <a:p>
            <a:pPr defTabSz="914327">
              <a:defRPr/>
            </a:pPr>
            <a:endParaRPr lang="en-GB" b="0" i="0" dirty="0">
              <a:solidFill>
                <a:srgbClr val="444444"/>
              </a:solidFill>
              <a:effectLst/>
              <a:latin typeface="Roboto" panose="02000000000000000000" pitchFamily="2" charset="0"/>
            </a:endParaRPr>
          </a:p>
          <a:p>
            <a:pPr algn="l"/>
            <a:r>
              <a:rPr lang="en-GB" b="0" i="0" dirty="0">
                <a:solidFill>
                  <a:srgbClr val="444444"/>
                </a:solidFill>
                <a:effectLst/>
                <a:latin typeface="Roboto" panose="02000000000000000000" pitchFamily="2" charset="0"/>
              </a:rPr>
              <a:t>The crew focused on certain indicators, but ignored others. They expected bad weather, and so they thought that the aircraft shaking was due to turbulence, rather than a stall. This expectation was combined with their mental model that the aircraft would not allow them to cause a stall – but with the autopilot disconnected, different control rules applied and their assumptions were incorrect. In this mode, there are less restrictions on pilot inputs – without an autopilot, it IS possible to stall an airplane.</a:t>
            </a:r>
          </a:p>
          <a:p>
            <a:pPr algn="l"/>
            <a:r>
              <a:rPr lang="en-GB" b="0" i="0" dirty="0">
                <a:solidFill>
                  <a:srgbClr val="444444"/>
                </a:solidFill>
                <a:effectLst/>
                <a:latin typeface="Roboto" panose="02000000000000000000" pitchFamily="2" charset="0"/>
              </a:rPr>
              <a:t>After losing airspeed, the Pilot Flying thought that they were losing height and pulled the nose up, contributing to the stall. Most pilot training in upsets had involved scenarios where the aircraft is close to the ground and so their automatic response is to pull the aircraft up. Automatic responses are more likely when stressed or under time pressure. The corrective action in this rapidly-deteriorating situation would have been to initiate a descent.</a:t>
            </a:r>
          </a:p>
          <a:p>
            <a:pPr defTabSz="914327">
              <a:defRPr/>
            </a:pPr>
            <a:endParaRPr lang="en-GB" b="0" i="0" dirty="0">
              <a:solidFill>
                <a:srgbClr val="444444"/>
              </a:solidFill>
              <a:effectLst/>
              <a:latin typeface="Roboto" panose="02000000000000000000" pitchFamily="2" charset="0"/>
            </a:endParaRPr>
          </a:p>
          <a:p>
            <a:pPr defTabSz="914327">
              <a:defRPr/>
            </a:pPr>
            <a:r>
              <a:rPr lang="en-GB" dirty="0"/>
              <a:t>Controls were more sensitive – plane started to roll, and the pilot over compensated. </a:t>
            </a:r>
          </a:p>
          <a:p>
            <a:pPr defTabSz="914327">
              <a:defRPr/>
            </a:pPr>
            <a:r>
              <a:rPr lang="en-GB" dirty="0"/>
              <a:t>They actually lifted the nose, and beyond a certain lift, this leads to aerodynamic stall – sudden reduction in lift as plane exceeds critical value. Engines were fine. There were stall </a:t>
            </a:r>
            <a:r>
              <a:rPr lang="en-GB" dirty="0" err="1"/>
              <a:t>wwarnings</a:t>
            </a:r>
            <a:r>
              <a:rPr lang="en-GB" dirty="0"/>
              <a:t> – but they never referred to this. The crew didn’t seem to realise that they’d entered aerodynamic stall.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10</a:t>
            </a:fld>
            <a:endParaRPr lang="en-GB"/>
          </a:p>
        </p:txBody>
      </p:sp>
    </p:spTree>
    <p:extLst>
      <p:ext uri="{BB962C8B-B14F-4D97-AF65-F5344CB8AC3E}">
        <p14:creationId xmlns:p14="http://schemas.microsoft.com/office/powerpoint/2010/main" val="2705816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confusion</a:t>
            </a:r>
          </a:p>
          <a:p>
            <a:r>
              <a:rPr lang="en-GB" dirty="0"/>
              <a:t>No mention of the stall warning</a:t>
            </a:r>
          </a:p>
          <a:p>
            <a:r>
              <a:rPr lang="en-GB" dirty="0"/>
              <a:t>No </a:t>
            </a:r>
            <a:r>
              <a:rPr lang="en-GB" dirty="0" err="1"/>
              <a:t>announcmement</a:t>
            </a:r>
            <a:r>
              <a:rPr lang="en-GB" dirty="0"/>
              <a:t> to passengers; no emergency message. Oxygen masks were not deployed, cabin crew were not seated.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11</a:t>
            </a:fld>
            <a:endParaRPr lang="en-GB"/>
          </a:p>
        </p:txBody>
      </p:sp>
    </p:spTree>
    <p:extLst>
      <p:ext uri="{BB962C8B-B14F-4D97-AF65-F5344CB8AC3E}">
        <p14:creationId xmlns:p14="http://schemas.microsoft.com/office/powerpoint/2010/main" val="69572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Airspeed readings affected by ice crystals on pitot tubes (which measure airspeed)</a:t>
            </a:r>
          </a:p>
          <a:p>
            <a:r>
              <a:rPr lang="en-GB" dirty="0"/>
              <a:t>Flight recorders were only recovered 2 years later using remote controlled submarines. </a:t>
            </a:r>
          </a:p>
          <a:p>
            <a:r>
              <a:rPr lang="en-GB" dirty="0"/>
              <a:t>Tunnel vision – they were fixated on turbulence, rather than realising the aerodynamic stall.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12</a:t>
            </a:fld>
            <a:endParaRPr lang="en-GB"/>
          </a:p>
        </p:txBody>
      </p:sp>
    </p:spTree>
    <p:extLst>
      <p:ext uri="{BB962C8B-B14F-4D97-AF65-F5344CB8AC3E}">
        <p14:creationId xmlns:p14="http://schemas.microsoft.com/office/powerpoint/2010/main" val="5137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256021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7" name="Text Placeholder 3">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91EF5119-3C31-2042-9116-20C98F254CA9}"/>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2" name="Arc 11">
            <a:extLst>
              <a:ext uri="{FF2B5EF4-FFF2-40B4-BE49-F238E27FC236}">
                <a16:creationId xmlns:a16="http://schemas.microsoft.com/office/drawing/2014/main" id="{D7715FAF-431F-0947-BA32-CCCAE21D6FF6}"/>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554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sp>
        <p:nvSpPr>
          <p:cNvPr id="6" name="Rectangle 5">
            <a:extLst>
              <a:ext uri="{FF2B5EF4-FFF2-40B4-BE49-F238E27FC236}">
                <a16:creationId xmlns:a16="http://schemas.microsoft.com/office/drawing/2014/main" id="{27FB682B-CBE5-0E46-8A20-FBDCFD217D46}"/>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divider slide options.</a:t>
            </a:r>
          </a:p>
        </p:txBody>
      </p:sp>
      <p:pic>
        <p:nvPicPr>
          <p:cNvPr id="7" name="Picture 6">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97394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1112167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9524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ub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0026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3" name="Rectangle 12">
            <a:extLst>
              <a:ext uri="{FF2B5EF4-FFF2-40B4-BE49-F238E27FC236}">
                <a16:creationId xmlns:a16="http://schemas.microsoft.com/office/drawing/2014/main" id="{08BD330B-22A3-344E-A01F-AEEF71CCB5D3}"/>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examples as well as different elements. Copy and paste these items onto this page.</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51456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98213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978391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ersed 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6492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8" name="Rectangle 7"/>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12585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dirty="0"/>
              <a:t>Quote text goes here – Georgia 40pt</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199679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Block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6" name="Rectangle 5">
            <a:extLst>
              <a:ext uri="{FF2B5EF4-FFF2-40B4-BE49-F238E27FC236}">
                <a16:creationId xmlns:a16="http://schemas.microsoft.com/office/drawing/2014/main" id="{5897768A-E936-2047-B272-A71830C2F46A}"/>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81934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Fact &amp; Figures Slide 1">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3E8FE9F4-4522-2A4A-9C2C-E14E46615C79}"/>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dirty="0"/>
              <a:t> </a:t>
            </a:r>
          </a:p>
        </p:txBody>
      </p:sp>
      <p:sp>
        <p:nvSpPr>
          <p:cNvPr id="24" name="Text Placeholder 3">
            <a:extLst>
              <a:ext uri="{FF2B5EF4-FFF2-40B4-BE49-F238E27FC236}">
                <a16:creationId xmlns:a16="http://schemas.microsoft.com/office/drawing/2014/main" id="{EB8BEFA4-C2B9-BD42-A0A5-04F3692367BB}"/>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dirty="0"/>
              <a:t> </a:t>
            </a:r>
          </a:p>
        </p:txBody>
      </p:sp>
      <p:sp>
        <p:nvSpPr>
          <p:cNvPr id="25" name="Text Placeholder 3">
            <a:extLst>
              <a:ext uri="{FF2B5EF4-FFF2-40B4-BE49-F238E27FC236}">
                <a16:creationId xmlns:a16="http://schemas.microsoft.com/office/drawing/2014/main" id="{38429D8B-070F-B34C-94B7-DEF1C90FAA04}"/>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less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75%</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 dolor sit </a:t>
            </a:r>
            <a:r>
              <a:rPr lang="en-US" dirty="0" err="1"/>
              <a:t>amet</a:t>
            </a:r>
            <a:endParaRPr lang="en-US" dirty="0"/>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313082" y="3999041"/>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a:t>
            </a:r>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Dolor sit </a:t>
            </a:r>
            <a:r>
              <a:rPr lang="en-US" dirty="0" err="1"/>
              <a:t>amet</a:t>
            </a:r>
            <a:endParaRPr lang="en-US" dirty="0"/>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7546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Fact &amp; Figures Slide 2">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D944C8EB-D3E3-3B4F-9FC5-E6B185D2F57B}"/>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DAA563FF-1797-7C47-B195-3DD52F253B47}"/>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more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dirty="0"/>
              <a:t>Lorem ipsum dolor sit </a:t>
            </a:r>
            <a:r>
              <a:rPr lang="en-US" dirty="0" err="1"/>
              <a:t>amet</a:t>
            </a:r>
            <a:endParaRPr lang="en-US" dirty="0"/>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95205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Text Grid Slide">
    <p:spTree>
      <p:nvGrpSpPr>
        <p:cNvPr id="1" name=""/>
        <p:cNvGrpSpPr/>
        <p:nvPr/>
      </p:nvGrpSpPr>
      <p:grpSpPr>
        <a:xfrm>
          <a:off x="0" y="0"/>
          <a:ext cx="0" cy="0"/>
          <a:chOff x="0" y="0"/>
          <a:chExt cx="0" cy="0"/>
        </a:xfrm>
      </p:grpSpPr>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16 October 2025</a:t>
            </a:fld>
            <a:endParaRPr lang="en-GB" dirty="0"/>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01810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94867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22982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descr="A group of people posing for the camera&#10;&#10;Description automatically generated">
            <a:extLst>
              <a:ext uri="{FF2B5EF4-FFF2-40B4-BE49-F238E27FC236}">
                <a16:creationId xmlns:a16="http://schemas.microsoft.com/office/drawing/2014/main" id="{18CD7C8D-4EBF-E54E-8157-B82F50C780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16 October 2025</a:t>
            </a:fld>
            <a:endParaRPr lang="en-GB" dirty="0"/>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endParaRPr lang="en-GB" dirty="0"/>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68702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542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ith Castle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5351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dirty="0"/>
              <a:t>Click to edit Master title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406240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341934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16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12" name="Rectangle 11">
            <a:extLst>
              <a:ext uri="{FF2B5EF4-FFF2-40B4-BE49-F238E27FC236}">
                <a16:creationId xmlns:a16="http://schemas.microsoft.com/office/drawing/2014/main" id="{143F670C-95B5-454E-9804-5609FD32D6F9}"/>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3608019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 Gri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16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60" name="Rectangle 59">
            <a:extLst>
              <a:ext uri="{FF2B5EF4-FFF2-40B4-BE49-F238E27FC236}">
                <a16:creationId xmlns:a16="http://schemas.microsoft.com/office/drawing/2014/main" id="{4C76EA1E-DDD4-3C48-962B-715F6034D482}"/>
              </a:ext>
            </a:extLst>
          </p:cNvPr>
          <p:cNvSpPr/>
          <p:nvPr userDrawn="1"/>
        </p:nvSpPr>
        <p:spPr>
          <a:xfrm>
            <a:off x="47937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Lst>
          </p:cNvPr>
          <p:cNvSpPr/>
          <p:nvPr userDrawn="1"/>
        </p:nvSpPr>
        <p:spPr>
          <a:xfrm>
            <a:off x="149542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Lst>
          </p:cNvPr>
          <p:cNvSpPr/>
          <p:nvPr userDrawn="1"/>
        </p:nvSpPr>
        <p:spPr>
          <a:xfrm>
            <a:off x="251147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Lst>
          </p:cNvPr>
          <p:cNvSpPr/>
          <p:nvPr userDrawn="1"/>
        </p:nvSpPr>
        <p:spPr>
          <a:xfrm>
            <a:off x="352752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Lst>
          </p:cNvPr>
          <p:cNvSpPr/>
          <p:nvPr userDrawn="1"/>
        </p:nvSpPr>
        <p:spPr>
          <a:xfrm>
            <a:off x="454356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Lst>
          </p:cNvPr>
          <p:cNvSpPr/>
          <p:nvPr userDrawn="1"/>
        </p:nvSpPr>
        <p:spPr>
          <a:xfrm>
            <a:off x="555961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Lst>
          </p:cNvPr>
          <p:cNvSpPr/>
          <p:nvPr userDrawn="1"/>
        </p:nvSpPr>
        <p:spPr>
          <a:xfrm>
            <a:off x="657566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Lst>
          </p:cNvPr>
          <p:cNvSpPr/>
          <p:nvPr userDrawn="1"/>
        </p:nvSpPr>
        <p:spPr>
          <a:xfrm>
            <a:off x="759171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Lst>
          </p:cNvPr>
          <p:cNvSpPr/>
          <p:nvPr userDrawn="1"/>
        </p:nvSpPr>
        <p:spPr>
          <a:xfrm>
            <a:off x="860776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Lst>
          </p:cNvPr>
          <p:cNvSpPr/>
          <p:nvPr userDrawn="1"/>
        </p:nvSpPr>
        <p:spPr>
          <a:xfrm>
            <a:off x="962380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Lst>
          </p:cNvPr>
          <p:cNvSpPr/>
          <p:nvPr userDrawn="1"/>
        </p:nvSpPr>
        <p:spPr>
          <a:xfrm>
            <a:off x="1063985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Lst>
          </p:cNvPr>
          <p:cNvSpPr/>
          <p:nvPr userDrawn="1"/>
        </p:nvSpPr>
        <p:spPr>
          <a:xfrm>
            <a:off x="47937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Lst>
          </p:cNvPr>
          <p:cNvSpPr/>
          <p:nvPr userDrawn="1"/>
        </p:nvSpPr>
        <p:spPr>
          <a:xfrm>
            <a:off x="149542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Lst>
          </p:cNvPr>
          <p:cNvSpPr/>
          <p:nvPr userDrawn="1"/>
        </p:nvSpPr>
        <p:spPr>
          <a:xfrm>
            <a:off x="251147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Lst>
          </p:cNvPr>
          <p:cNvSpPr/>
          <p:nvPr userDrawn="1"/>
        </p:nvSpPr>
        <p:spPr>
          <a:xfrm>
            <a:off x="352752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Lst>
          </p:cNvPr>
          <p:cNvSpPr/>
          <p:nvPr userDrawn="1"/>
        </p:nvSpPr>
        <p:spPr>
          <a:xfrm>
            <a:off x="454356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Lst>
          </p:cNvPr>
          <p:cNvSpPr/>
          <p:nvPr userDrawn="1"/>
        </p:nvSpPr>
        <p:spPr>
          <a:xfrm>
            <a:off x="555961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Lst>
          </p:cNvPr>
          <p:cNvSpPr/>
          <p:nvPr userDrawn="1"/>
        </p:nvSpPr>
        <p:spPr>
          <a:xfrm>
            <a:off x="657566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Lst>
          </p:cNvPr>
          <p:cNvSpPr/>
          <p:nvPr userDrawn="1"/>
        </p:nvSpPr>
        <p:spPr>
          <a:xfrm>
            <a:off x="759171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Lst>
          </p:cNvPr>
          <p:cNvSpPr/>
          <p:nvPr userDrawn="1"/>
        </p:nvSpPr>
        <p:spPr>
          <a:xfrm>
            <a:off x="860776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Lst>
          </p:cNvPr>
          <p:cNvSpPr/>
          <p:nvPr userDrawn="1"/>
        </p:nvSpPr>
        <p:spPr>
          <a:xfrm>
            <a:off x="962380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Lst>
          </p:cNvPr>
          <p:cNvSpPr/>
          <p:nvPr userDrawn="1"/>
        </p:nvSpPr>
        <p:spPr>
          <a:xfrm>
            <a:off x="1063985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Lst>
          </p:cNvPr>
          <p:cNvSpPr/>
          <p:nvPr userDrawn="1"/>
        </p:nvSpPr>
        <p:spPr>
          <a:xfrm>
            <a:off x="47937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Lst>
          </p:cNvPr>
          <p:cNvSpPr/>
          <p:nvPr userDrawn="1"/>
        </p:nvSpPr>
        <p:spPr>
          <a:xfrm>
            <a:off x="149542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Lst>
          </p:cNvPr>
          <p:cNvSpPr/>
          <p:nvPr userDrawn="1"/>
        </p:nvSpPr>
        <p:spPr>
          <a:xfrm>
            <a:off x="251147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Lst>
          </p:cNvPr>
          <p:cNvSpPr/>
          <p:nvPr userDrawn="1"/>
        </p:nvSpPr>
        <p:spPr>
          <a:xfrm>
            <a:off x="352752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Lst>
          </p:cNvPr>
          <p:cNvSpPr/>
          <p:nvPr userDrawn="1"/>
        </p:nvSpPr>
        <p:spPr>
          <a:xfrm>
            <a:off x="454356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Lst>
          </p:cNvPr>
          <p:cNvSpPr/>
          <p:nvPr userDrawn="1"/>
        </p:nvSpPr>
        <p:spPr>
          <a:xfrm>
            <a:off x="555961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Lst>
          </p:cNvPr>
          <p:cNvSpPr/>
          <p:nvPr userDrawn="1"/>
        </p:nvSpPr>
        <p:spPr>
          <a:xfrm>
            <a:off x="657566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Lst>
          </p:cNvPr>
          <p:cNvSpPr/>
          <p:nvPr userDrawn="1"/>
        </p:nvSpPr>
        <p:spPr>
          <a:xfrm>
            <a:off x="759171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Lst>
          </p:cNvPr>
          <p:cNvSpPr/>
          <p:nvPr userDrawn="1"/>
        </p:nvSpPr>
        <p:spPr>
          <a:xfrm>
            <a:off x="860776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Lst>
          </p:cNvPr>
          <p:cNvSpPr/>
          <p:nvPr userDrawn="1"/>
        </p:nvSpPr>
        <p:spPr>
          <a:xfrm>
            <a:off x="962380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Lst>
          </p:cNvPr>
          <p:cNvSpPr/>
          <p:nvPr userDrawn="1"/>
        </p:nvSpPr>
        <p:spPr>
          <a:xfrm>
            <a:off x="1063985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Lst>
          </p:cNvPr>
          <p:cNvSpPr/>
          <p:nvPr userDrawn="1"/>
        </p:nvSpPr>
        <p:spPr>
          <a:xfrm>
            <a:off x="47937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Lst>
          </p:cNvPr>
          <p:cNvSpPr/>
          <p:nvPr userDrawn="1"/>
        </p:nvSpPr>
        <p:spPr>
          <a:xfrm>
            <a:off x="149542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Lst>
          </p:cNvPr>
          <p:cNvSpPr/>
          <p:nvPr userDrawn="1"/>
        </p:nvSpPr>
        <p:spPr>
          <a:xfrm>
            <a:off x="251147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Lst>
          </p:cNvPr>
          <p:cNvSpPr/>
          <p:nvPr userDrawn="1"/>
        </p:nvSpPr>
        <p:spPr>
          <a:xfrm>
            <a:off x="352752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Lst>
          </p:cNvPr>
          <p:cNvSpPr/>
          <p:nvPr userDrawn="1"/>
        </p:nvSpPr>
        <p:spPr>
          <a:xfrm>
            <a:off x="454356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Lst>
          </p:cNvPr>
          <p:cNvSpPr/>
          <p:nvPr userDrawn="1"/>
        </p:nvSpPr>
        <p:spPr>
          <a:xfrm>
            <a:off x="555961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Lst>
          </p:cNvPr>
          <p:cNvSpPr/>
          <p:nvPr userDrawn="1"/>
        </p:nvSpPr>
        <p:spPr>
          <a:xfrm>
            <a:off x="657566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Lst>
          </p:cNvPr>
          <p:cNvSpPr/>
          <p:nvPr userDrawn="1"/>
        </p:nvSpPr>
        <p:spPr>
          <a:xfrm>
            <a:off x="759171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Lst>
          </p:cNvPr>
          <p:cNvSpPr/>
          <p:nvPr userDrawn="1"/>
        </p:nvSpPr>
        <p:spPr>
          <a:xfrm>
            <a:off x="860776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Lst>
          </p:cNvPr>
          <p:cNvSpPr/>
          <p:nvPr userDrawn="1"/>
        </p:nvSpPr>
        <p:spPr>
          <a:xfrm>
            <a:off x="962380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Lst>
          </p:cNvPr>
          <p:cNvSpPr/>
          <p:nvPr userDrawn="1"/>
        </p:nvSpPr>
        <p:spPr>
          <a:xfrm>
            <a:off x="1063985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665E85D-8861-794D-A0B5-7227A4A9BDE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2981290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2B82-1AE4-EF0A-9D3F-3F1C57FBA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577667-4A26-CF71-ACE2-03C6100B4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A74B43-18E4-3F74-244A-A0938D6905A5}"/>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5" name="Footer Placeholder 4">
            <a:extLst>
              <a:ext uri="{FF2B5EF4-FFF2-40B4-BE49-F238E27FC236}">
                <a16:creationId xmlns:a16="http://schemas.microsoft.com/office/drawing/2014/main" id="{FAAF4B2A-9E24-F042-05DD-94EA400416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DD54FE-84F9-6CDC-6DCA-110BAC44F769}"/>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3290572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A34B-1E7E-1215-50A8-49291B8BC4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7DA4D-45B0-331E-A363-0A1780689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B0531D-C24D-0B77-1598-6431AF5ABAEA}"/>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5" name="Footer Placeholder 4">
            <a:extLst>
              <a:ext uri="{FF2B5EF4-FFF2-40B4-BE49-F238E27FC236}">
                <a16:creationId xmlns:a16="http://schemas.microsoft.com/office/drawing/2014/main" id="{B2D5272E-A278-4930-AA99-8215B1DEDA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76331C-D253-D06D-82B5-BBBAEA045DD0}"/>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956401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09D6-3229-839A-7CA6-92CFCAE1E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1C7ED-EEA7-E9DC-112E-4D2E909F0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D01815-656B-CF0B-0AA9-2DAF5B1D4EC1}"/>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5" name="Footer Placeholder 4">
            <a:extLst>
              <a:ext uri="{FF2B5EF4-FFF2-40B4-BE49-F238E27FC236}">
                <a16:creationId xmlns:a16="http://schemas.microsoft.com/office/drawing/2014/main" id="{BD62E245-2F87-F8A7-2FEC-E110BF1F3D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2C1A3-7587-7829-7B0A-45D89DB2AE62}"/>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2954538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68DA-86FE-D1CC-F42E-2EF1AEA0B5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CB8A8-22B1-D3A0-E707-5A7F4102E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B385EB-63FA-E182-A433-B0EA6FA12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4DF468-7C0F-0D1A-A6B7-14C39ABBB228}"/>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6" name="Footer Placeholder 5">
            <a:extLst>
              <a:ext uri="{FF2B5EF4-FFF2-40B4-BE49-F238E27FC236}">
                <a16:creationId xmlns:a16="http://schemas.microsoft.com/office/drawing/2014/main" id="{F5C3429F-0E8F-DE3B-6E52-4E929CFC29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CE54D-8362-AFC3-5BDC-11DD7D7AE85F}"/>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3486123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944B-1D7D-9461-0A21-646C704BE6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6B7404-23CB-490F-0749-5D79002673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CF6B9B-D2EC-B815-63A3-E59ED2633B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26C8B9-AF70-46D0-A26D-B4D49B238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A4A7E-9953-D4A3-75BE-96C63BF29E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653D64-2FD5-C8DD-36F7-2FAF757D0BF6}"/>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8" name="Footer Placeholder 7">
            <a:extLst>
              <a:ext uri="{FF2B5EF4-FFF2-40B4-BE49-F238E27FC236}">
                <a16:creationId xmlns:a16="http://schemas.microsoft.com/office/drawing/2014/main" id="{EE1CB0E9-66C1-0CC9-8747-AD4C134F86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0D1618B-6D99-6772-CCED-B396FFE6D795}"/>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4291585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68E8-CD21-2FD4-2DA0-A68103E45D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D4E4292-0005-C852-D030-1A15555F4B85}"/>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4" name="Footer Placeholder 3">
            <a:extLst>
              <a:ext uri="{FF2B5EF4-FFF2-40B4-BE49-F238E27FC236}">
                <a16:creationId xmlns:a16="http://schemas.microsoft.com/office/drawing/2014/main" id="{DCE4DC1A-9DAD-B990-6F03-4642871F9B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F6F283-8857-8D7A-6CE7-C5AB876A1428}"/>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184838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7" userDrawn="1">
          <p15:clr>
            <a:srgbClr val="FBAE40"/>
          </p15:clr>
        </p15:guide>
        <p15:guide id="3" pos="753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51448-92CE-BBDC-16B3-EFC323E80626}"/>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3" name="Footer Placeholder 2">
            <a:extLst>
              <a:ext uri="{FF2B5EF4-FFF2-40B4-BE49-F238E27FC236}">
                <a16:creationId xmlns:a16="http://schemas.microsoft.com/office/drawing/2014/main" id="{858F42F4-E557-A624-24B5-81614A94D5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1BD01B-8EEB-8BA0-6AC0-68481331EAF7}"/>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3582380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700C-C775-76A1-65D8-FF4AAF15D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D152F3-8134-E4A1-8720-E460001D0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80C899-04D5-870F-BA13-267284EB2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58197-AD74-FE43-9708-1A25F7BE603A}"/>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6" name="Footer Placeholder 5">
            <a:extLst>
              <a:ext uri="{FF2B5EF4-FFF2-40B4-BE49-F238E27FC236}">
                <a16:creationId xmlns:a16="http://schemas.microsoft.com/office/drawing/2014/main" id="{4441F0BD-5D6D-A5E0-CDBF-12C6A778C9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B745F0-49C1-AD66-07BB-682CA58B03AE}"/>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3020232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979C-0A28-BFD9-5281-693A9F0D8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E56B38-935F-7BFC-D7B9-A0A46A6B37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4D90FA-1FFF-EBEA-BBEE-00BAD899D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31D68-A6E5-FC25-8F06-F728D75D08B7}"/>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6" name="Footer Placeholder 5">
            <a:extLst>
              <a:ext uri="{FF2B5EF4-FFF2-40B4-BE49-F238E27FC236}">
                <a16:creationId xmlns:a16="http://schemas.microsoft.com/office/drawing/2014/main" id="{29DB73BE-38F8-13B9-A1F9-6AD000FC69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F40A2F-34E8-F5E0-6586-641816AAF899}"/>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2011643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DE39-F670-E069-18A8-90ECA48AD9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F8F9A8-426B-09E2-3FFA-4FC26EAFAF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21D621-C544-FD53-1F82-B2676432BCBC}"/>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5" name="Footer Placeholder 4">
            <a:extLst>
              <a:ext uri="{FF2B5EF4-FFF2-40B4-BE49-F238E27FC236}">
                <a16:creationId xmlns:a16="http://schemas.microsoft.com/office/drawing/2014/main" id="{3F6B212E-D7EC-9A89-CEC4-CDBCF1316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6C719E-B21C-62F8-1228-D1327FBC6AED}"/>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2528031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CDAC2-9FA3-C033-D3EB-970FA0EBB4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0F644C-C87F-8CB3-97BE-52EAC1603E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721AC3-732B-7D99-C685-EB64894AA72B}"/>
              </a:ext>
            </a:extLst>
          </p:cNvPr>
          <p:cNvSpPr>
            <a:spLocks noGrp="1"/>
          </p:cNvSpPr>
          <p:nvPr>
            <p:ph type="dt" sz="half" idx="10"/>
          </p:nvPr>
        </p:nvSpPr>
        <p:spPr/>
        <p:txBody>
          <a:bodyPr/>
          <a:lstStyle/>
          <a:p>
            <a:fld id="{1F4F42AB-7924-4C8B-9BB1-4018E879169A}" type="datetimeFigureOut">
              <a:rPr lang="en-GB" smtClean="0"/>
              <a:t>16/10/2025</a:t>
            </a:fld>
            <a:endParaRPr lang="en-GB"/>
          </a:p>
        </p:txBody>
      </p:sp>
      <p:sp>
        <p:nvSpPr>
          <p:cNvPr id="5" name="Footer Placeholder 4">
            <a:extLst>
              <a:ext uri="{FF2B5EF4-FFF2-40B4-BE49-F238E27FC236}">
                <a16:creationId xmlns:a16="http://schemas.microsoft.com/office/drawing/2014/main" id="{7F81A7FE-97CA-C9F7-0344-782B70FC4A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047C7-D4A2-846B-AF69-31D0B0AC8550}"/>
              </a:ext>
            </a:extLst>
          </p:cNvPr>
          <p:cNvSpPr>
            <a:spLocks noGrp="1"/>
          </p:cNvSpPr>
          <p:nvPr>
            <p:ph type="sldNum" sz="quarter" idx="12"/>
          </p:nvPr>
        </p:nvSpPr>
        <p:spPr/>
        <p:txBody>
          <a:bodyPr/>
          <a:lstStyle/>
          <a:p>
            <a:fld id="{0979B2BD-380B-4572-8358-4B5D8BDE8ED2}" type="slidenum">
              <a:rPr lang="en-GB" smtClean="0"/>
              <a:t>‹#›</a:t>
            </a:fld>
            <a:endParaRPr lang="en-GB"/>
          </a:p>
        </p:txBody>
      </p:sp>
    </p:spTree>
    <p:extLst>
      <p:ext uri="{BB962C8B-B14F-4D97-AF65-F5344CB8AC3E}">
        <p14:creationId xmlns:p14="http://schemas.microsoft.com/office/powerpoint/2010/main" val="154123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5" y="4"/>
            <a:ext cx="12192000" cy="7874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
        <p:nvSpPr>
          <p:cNvPr id="2" name="Title 1"/>
          <p:cNvSpPr>
            <a:spLocks noGrp="1"/>
          </p:cNvSpPr>
          <p:nvPr>
            <p:ph type="title"/>
          </p:nvPr>
        </p:nvSpPr>
        <p:spPr>
          <a:xfrm>
            <a:off x="117216" y="161934"/>
            <a:ext cx="7319802" cy="473240"/>
          </a:xfrm>
        </p:spPr>
        <p:txBody>
          <a:bodyPr/>
          <a:lstStyle>
            <a:lvl1pPr>
              <a:defRPr sz="2800" b="1">
                <a:solidFill>
                  <a:schemeClr val="bg1"/>
                </a:solidFill>
              </a:defRPr>
            </a:lvl1pPr>
          </a:lstStyle>
          <a:p>
            <a:r>
              <a:rPr lang="en-US" dirty="0"/>
              <a:t>Click to edit Master title style</a:t>
            </a:r>
            <a:endParaRPr lang="en-GB" dirty="0"/>
          </a:p>
        </p:txBody>
      </p:sp>
      <p:sp>
        <p:nvSpPr>
          <p:cNvPr id="4" name="Rectangle 3"/>
          <p:cNvSpPr/>
          <p:nvPr userDrawn="1"/>
        </p:nvSpPr>
        <p:spPr>
          <a:xfrm flipV="1">
            <a:off x="5" y="741758"/>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Tree>
    <p:extLst>
      <p:ext uri="{BB962C8B-B14F-4D97-AF65-F5344CB8AC3E}">
        <p14:creationId xmlns:p14="http://schemas.microsoft.com/office/powerpoint/2010/main" val="2424286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pic>
        <p:nvPicPr>
          <p:cNvPr id="11" name="Picture 10">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8" name="Rectangle 7">
            <a:extLst>
              <a:ext uri="{FF2B5EF4-FFF2-40B4-BE49-F238E27FC236}">
                <a16:creationId xmlns:a16="http://schemas.microsoft.com/office/drawing/2014/main" id="{8CE7FB5A-28C0-E64E-9FEF-7D9F37C42C4A}"/>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cover slide options.</a:t>
            </a:r>
          </a:p>
        </p:txBody>
      </p:sp>
      <p:sp>
        <p:nvSpPr>
          <p:cNvPr id="4" name="Text Placeholder 3">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88CE00DA-F948-9449-B3A1-D7A1FAA0F09F}"/>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0" name="Arc 9">
            <a:extLst>
              <a:ext uri="{FF2B5EF4-FFF2-40B4-BE49-F238E27FC236}">
                <a16:creationId xmlns:a16="http://schemas.microsoft.com/office/drawing/2014/main" id="{4CE4322B-60FD-4247-98CC-5B3D3101F0D7}"/>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85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342536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16/10/2025</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12192000" cy="69293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390773" y="187758"/>
            <a:ext cx="7380211" cy="564286"/>
          </a:xfrm>
          <a:prstGeom prst="rect">
            <a:avLst/>
          </a:prstGeom>
        </p:spPr>
        <p:txBody>
          <a:bodyPr vert="horz" lIns="121162" tIns="60582" rIns="121162" bIns="60582"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31" y="1053286"/>
            <a:ext cx="10972801" cy="5072359"/>
          </a:xfrm>
          <a:prstGeom prst="rect">
            <a:avLst/>
          </a:prstGeom>
        </p:spPr>
        <p:txBody>
          <a:bodyPr vert="horz" lIns="121162" tIns="60582" rIns="121162" bIns="6058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35" y="6356364"/>
            <a:ext cx="2844801" cy="366183"/>
          </a:xfrm>
          <a:prstGeom prst="rect">
            <a:avLst/>
          </a:prstGeom>
        </p:spPr>
        <p:txBody>
          <a:bodyPr vert="horz" lIns="121162" tIns="60582" rIns="121162" bIns="60582" rtlCol="0" anchor="ctr"/>
          <a:lstStyle>
            <a:lvl1pPr algn="l">
              <a:defRPr sz="1500">
                <a:solidFill>
                  <a:schemeClr val="tx1">
                    <a:tint val="75000"/>
                  </a:schemeClr>
                </a:solidFill>
              </a:defRPr>
            </a:lvl1pPr>
          </a:lstStyle>
          <a:p>
            <a:pPr defTabSz="1214358"/>
            <a:fld id="{137EBBC7-1135-4F53-B6A4-1FD829D30138}" type="datetimeFigureOut">
              <a:rPr lang="en-GB" smtClean="0">
                <a:solidFill>
                  <a:prstClr val="black">
                    <a:tint val="75000"/>
                  </a:prstClr>
                </a:solidFill>
              </a:rPr>
              <a:pPr defTabSz="1214358"/>
              <a:t>16/10/2025</a:t>
            </a:fld>
            <a:endParaRPr lang="en-GB">
              <a:solidFill>
                <a:prstClr val="black">
                  <a:tint val="75000"/>
                </a:prstClr>
              </a:solidFill>
            </a:endParaRPr>
          </a:p>
        </p:txBody>
      </p:sp>
      <p:sp>
        <p:nvSpPr>
          <p:cNvPr id="5" name="Footer Placeholder 4"/>
          <p:cNvSpPr>
            <a:spLocks noGrp="1"/>
          </p:cNvSpPr>
          <p:nvPr>
            <p:ph type="ftr" sz="quarter" idx="3"/>
          </p:nvPr>
        </p:nvSpPr>
        <p:spPr>
          <a:xfrm>
            <a:off x="4165605" y="6356364"/>
            <a:ext cx="3860800" cy="366183"/>
          </a:xfrm>
          <a:prstGeom prst="rect">
            <a:avLst/>
          </a:prstGeom>
        </p:spPr>
        <p:txBody>
          <a:bodyPr vert="horz" lIns="121162" tIns="60582" rIns="121162" bIns="60582" rtlCol="0" anchor="ctr"/>
          <a:lstStyle>
            <a:lvl1pPr algn="ctr">
              <a:defRPr sz="1500">
                <a:solidFill>
                  <a:schemeClr val="tx1">
                    <a:tint val="75000"/>
                  </a:schemeClr>
                </a:solidFill>
              </a:defRPr>
            </a:lvl1pPr>
          </a:lstStyle>
          <a:p>
            <a:pPr defTabSz="1214358"/>
            <a:endParaRPr lang="en-GB">
              <a:solidFill>
                <a:prstClr val="black">
                  <a:tint val="75000"/>
                </a:prstClr>
              </a:solidFill>
            </a:endParaRPr>
          </a:p>
        </p:txBody>
      </p:sp>
      <p:sp>
        <p:nvSpPr>
          <p:cNvPr id="6" name="Slide Number Placeholder 5"/>
          <p:cNvSpPr>
            <a:spLocks noGrp="1"/>
          </p:cNvSpPr>
          <p:nvPr>
            <p:ph type="sldNum" sz="quarter" idx="4"/>
          </p:nvPr>
        </p:nvSpPr>
        <p:spPr>
          <a:xfrm>
            <a:off x="8737636" y="6356364"/>
            <a:ext cx="2844801" cy="366183"/>
          </a:xfrm>
          <a:prstGeom prst="rect">
            <a:avLst/>
          </a:prstGeom>
        </p:spPr>
        <p:txBody>
          <a:bodyPr vert="horz" lIns="121162" tIns="60582" rIns="121162" bIns="60582" rtlCol="0" anchor="ctr"/>
          <a:lstStyle>
            <a:lvl1pPr algn="r">
              <a:defRPr sz="1500">
                <a:solidFill>
                  <a:schemeClr val="tx1">
                    <a:tint val="75000"/>
                  </a:schemeClr>
                </a:solidFill>
              </a:defRPr>
            </a:lvl1pPr>
          </a:lstStyle>
          <a:p>
            <a:pPr defTabSz="1214358"/>
            <a:fld id="{EFE3ECAA-E2FC-40FE-B637-1FCEFF4BB8E8}" type="slidenum">
              <a:rPr lang="en-GB" smtClean="0">
                <a:solidFill>
                  <a:prstClr val="black">
                    <a:tint val="75000"/>
                  </a:prstClr>
                </a:solidFill>
              </a:rPr>
              <a:pPr defTabSz="1214358"/>
              <a:t>‹#›</a:t>
            </a:fld>
            <a:endParaRPr lang="en-GB">
              <a:solidFill>
                <a:prstClr val="black">
                  <a:tint val="75000"/>
                </a:prstClr>
              </a:solidFill>
            </a:endParaRPr>
          </a:p>
        </p:txBody>
      </p:sp>
    </p:spTree>
    <p:extLst>
      <p:ext uri="{BB962C8B-B14F-4D97-AF65-F5344CB8AC3E}">
        <p14:creationId xmlns:p14="http://schemas.microsoft.com/office/powerpoint/2010/main" val="143591488"/>
      </p:ext>
    </p:extLst>
  </p:cSld>
  <p:clrMap bg1="lt1" tx1="dk1" bg2="lt2" tx2="dk2" accent1="accent1" accent2="accent2" accent3="accent3" accent4="accent4" accent5="accent5" accent6="accent6" hlink="hlink" folHlink="folHlink"/>
  <p:sldLayoutIdLst>
    <p:sldLayoutId id="2147483660" r:id="rId1"/>
  </p:sldLayoutIdLst>
  <p:transition>
    <p:fade/>
  </p:transition>
  <p:txStyles>
    <p:titleStyle>
      <a:lvl1pPr algn="l" defTabSz="1214358" rtl="0" eaLnBrk="1" latinLnBrk="0" hangingPunct="1">
        <a:spcBef>
          <a:spcPct val="0"/>
        </a:spcBef>
        <a:buNone/>
        <a:defRPr sz="2400" kern="1200">
          <a:solidFill>
            <a:schemeClr val="bg1"/>
          </a:solidFill>
          <a:latin typeface="+mj-lt"/>
          <a:ea typeface="+mj-ea"/>
          <a:cs typeface="+mj-cs"/>
        </a:defRPr>
      </a:lvl1pPr>
    </p:titleStyle>
    <p:bodyStyle>
      <a:lvl1pPr marL="455387" indent="-455387" algn="l" defTabSz="1214358" rtl="0" eaLnBrk="1" latinLnBrk="0" hangingPunct="1">
        <a:spcBef>
          <a:spcPct val="20000"/>
        </a:spcBef>
        <a:buFont typeface="Arial" pitchFamily="34" charset="0"/>
        <a:buChar char="•"/>
        <a:defRPr sz="2899" kern="1200">
          <a:solidFill>
            <a:schemeClr val="tx1"/>
          </a:solidFill>
          <a:latin typeface="+mn-lt"/>
          <a:ea typeface="+mn-ea"/>
          <a:cs typeface="+mn-cs"/>
        </a:defRPr>
      </a:lvl1pPr>
      <a:lvl2pPr marL="986668" indent="-379472" algn="l" defTabSz="121435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517954" indent="-303602" algn="l" defTabSz="121435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125126"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732313"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3339493"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46671"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53852"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61025"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4358" rtl="0" eaLnBrk="1" latinLnBrk="0" hangingPunct="1">
        <a:defRPr sz="2400" kern="1200">
          <a:solidFill>
            <a:schemeClr val="tx1"/>
          </a:solidFill>
          <a:latin typeface="+mn-lt"/>
          <a:ea typeface="+mn-ea"/>
          <a:cs typeface="+mn-cs"/>
        </a:defRPr>
      </a:lvl1pPr>
      <a:lvl2pPr marL="607181" algn="l" defTabSz="1214358" rtl="0" eaLnBrk="1" latinLnBrk="0" hangingPunct="1">
        <a:defRPr sz="2400" kern="1200">
          <a:solidFill>
            <a:schemeClr val="tx1"/>
          </a:solidFill>
          <a:latin typeface="+mn-lt"/>
          <a:ea typeface="+mn-ea"/>
          <a:cs typeface="+mn-cs"/>
        </a:defRPr>
      </a:lvl2pPr>
      <a:lvl3pPr marL="1214358" algn="l" defTabSz="1214358" rtl="0" eaLnBrk="1" latinLnBrk="0" hangingPunct="1">
        <a:defRPr sz="2400" kern="1200">
          <a:solidFill>
            <a:schemeClr val="tx1"/>
          </a:solidFill>
          <a:latin typeface="+mn-lt"/>
          <a:ea typeface="+mn-ea"/>
          <a:cs typeface="+mn-cs"/>
        </a:defRPr>
      </a:lvl3pPr>
      <a:lvl4pPr marL="1821542" algn="l" defTabSz="1214358" rtl="0" eaLnBrk="1" latinLnBrk="0" hangingPunct="1">
        <a:defRPr sz="2400" kern="1200">
          <a:solidFill>
            <a:schemeClr val="tx1"/>
          </a:solidFill>
          <a:latin typeface="+mn-lt"/>
          <a:ea typeface="+mn-ea"/>
          <a:cs typeface="+mn-cs"/>
        </a:defRPr>
      </a:lvl4pPr>
      <a:lvl5pPr marL="2428712" algn="l" defTabSz="1214358" rtl="0" eaLnBrk="1" latinLnBrk="0" hangingPunct="1">
        <a:defRPr sz="2400" kern="1200">
          <a:solidFill>
            <a:schemeClr val="tx1"/>
          </a:solidFill>
          <a:latin typeface="+mn-lt"/>
          <a:ea typeface="+mn-ea"/>
          <a:cs typeface="+mn-cs"/>
        </a:defRPr>
      </a:lvl5pPr>
      <a:lvl6pPr marL="3035905" algn="l" defTabSz="1214358" rtl="0" eaLnBrk="1" latinLnBrk="0" hangingPunct="1">
        <a:defRPr sz="2400" kern="1200">
          <a:solidFill>
            <a:schemeClr val="tx1"/>
          </a:solidFill>
          <a:latin typeface="+mn-lt"/>
          <a:ea typeface="+mn-ea"/>
          <a:cs typeface="+mn-cs"/>
        </a:defRPr>
      </a:lvl6pPr>
      <a:lvl7pPr marL="3643081" algn="l" defTabSz="1214358" rtl="0" eaLnBrk="1" latinLnBrk="0" hangingPunct="1">
        <a:defRPr sz="2400" kern="1200">
          <a:solidFill>
            <a:schemeClr val="tx1"/>
          </a:solidFill>
          <a:latin typeface="+mn-lt"/>
          <a:ea typeface="+mn-ea"/>
          <a:cs typeface="+mn-cs"/>
        </a:defRPr>
      </a:lvl7pPr>
      <a:lvl8pPr marL="4250264" algn="l" defTabSz="1214358" rtl="0" eaLnBrk="1" latinLnBrk="0" hangingPunct="1">
        <a:defRPr sz="2400" kern="1200">
          <a:solidFill>
            <a:schemeClr val="tx1"/>
          </a:solidFill>
          <a:latin typeface="+mn-lt"/>
          <a:ea typeface="+mn-ea"/>
          <a:cs typeface="+mn-cs"/>
        </a:defRPr>
      </a:lvl8pPr>
      <a:lvl9pPr marL="4857435" algn="l" defTabSz="121435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16 October 2025</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endParaRPr lang="en-GB" dirty="0"/>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601492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9864E-77C6-AAC1-0CC2-C365535316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A379E3-6152-29C5-0E89-A9D0C553F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01552D-4FFD-0D21-2185-68ADC7386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F42AB-7924-4C8B-9BB1-4018E879169A}" type="datetimeFigureOut">
              <a:rPr lang="en-GB" smtClean="0"/>
              <a:t>16/10/2025</a:t>
            </a:fld>
            <a:endParaRPr lang="en-GB"/>
          </a:p>
        </p:txBody>
      </p:sp>
      <p:sp>
        <p:nvSpPr>
          <p:cNvPr id="5" name="Footer Placeholder 4">
            <a:extLst>
              <a:ext uri="{FF2B5EF4-FFF2-40B4-BE49-F238E27FC236}">
                <a16:creationId xmlns:a16="http://schemas.microsoft.com/office/drawing/2014/main" id="{7C77D9F6-D99D-B440-8776-3B1D7227E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4CDAF1-A716-E6BF-1379-5AE2C36AD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9B2BD-380B-4572-8358-4B5D8BDE8ED2}" type="slidenum">
              <a:rPr lang="en-GB" smtClean="0"/>
              <a:t>‹#›</a:t>
            </a:fld>
            <a:endParaRPr lang="en-GB"/>
          </a:p>
        </p:txBody>
      </p:sp>
    </p:spTree>
    <p:extLst>
      <p:ext uri="{BB962C8B-B14F-4D97-AF65-F5344CB8AC3E}">
        <p14:creationId xmlns:p14="http://schemas.microsoft.com/office/powerpoint/2010/main" val="13637549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geo-fs.com/geofs.php"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hyperlink" Target="https://forms.office.com/e/eJrpPv1mNa"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hyperlink" Target="mailto:Glyn.Lawson@Nottingham.ac.uk"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010" y="1461477"/>
            <a:ext cx="5359400" cy="2387600"/>
          </a:xfrm>
        </p:spPr>
        <p:txBody>
          <a:bodyPr>
            <a:noAutofit/>
          </a:bodyPr>
          <a:lstStyle/>
          <a:p>
            <a:r>
              <a:rPr lang="en-GB" sz="3600" dirty="0"/>
              <a:t>MMME4054</a:t>
            </a:r>
            <a:br>
              <a:rPr lang="en-GB" sz="3600" dirty="0"/>
            </a:br>
            <a:r>
              <a:rPr lang="en-GB" sz="3600" dirty="0"/>
              <a:t>Week 4 – Situation Awareness</a:t>
            </a:r>
          </a:p>
        </p:txBody>
      </p:sp>
      <p:sp>
        <p:nvSpPr>
          <p:cNvPr id="3" name="Text Placeholder 2"/>
          <p:cNvSpPr>
            <a:spLocks noGrp="1"/>
          </p:cNvSpPr>
          <p:nvPr>
            <p:ph type="body" sz="quarter" idx="10"/>
          </p:nvPr>
        </p:nvSpPr>
        <p:spPr>
          <a:xfrm>
            <a:off x="3416397" y="4902075"/>
            <a:ext cx="5359206" cy="1154065"/>
          </a:xfrm>
        </p:spPr>
        <p:txBody>
          <a:bodyPr>
            <a:noAutofit/>
          </a:bodyPr>
          <a:lstStyle/>
          <a:p>
            <a:r>
              <a:rPr lang="en-GB" sz="2400" dirty="0"/>
              <a:t>Dr Kyle Harrington</a:t>
            </a:r>
          </a:p>
          <a:p>
            <a:endParaRPr lang="en-GB" sz="1600" b="0" dirty="0"/>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Case Study (slide 1 of 3)</a:t>
            </a:r>
          </a:p>
        </p:txBody>
      </p:sp>
      <p:sp>
        <p:nvSpPr>
          <p:cNvPr id="3" name="Content Placeholder 2"/>
          <p:cNvSpPr>
            <a:spLocks noGrp="1"/>
          </p:cNvSpPr>
          <p:nvPr>
            <p:ph sz="quarter" idx="13"/>
          </p:nvPr>
        </p:nvSpPr>
        <p:spPr>
          <a:xfrm>
            <a:off x="59635" y="1188340"/>
            <a:ext cx="7214042" cy="3746498"/>
          </a:xfrm>
        </p:spPr>
        <p:txBody>
          <a:bodyPr/>
          <a:lstStyle/>
          <a:p>
            <a:pPr fontAlgn="base"/>
            <a:r>
              <a:rPr lang="en-GB" sz="2400" dirty="0"/>
              <a:t>In 2009, Air France Airbus A330, flying from Rio de Janeiro to Paris crashed in Atlantic ocean – all 228 people died. </a:t>
            </a:r>
          </a:p>
          <a:p>
            <a:pPr fontAlgn="base"/>
            <a:r>
              <a:rPr lang="en-GB" sz="2400" dirty="0"/>
              <a:t>Ice crystals disabled airspeed indicators</a:t>
            </a:r>
          </a:p>
          <a:p>
            <a:pPr fontAlgn="base"/>
            <a:r>
              <a:rPr lang="en-GB" sz="2400" dirty="0"/>
              <a:t>Autopilot and auto thrust disengaged</a:t>
            </a:r>
          </a:p>
          <a:p>
            <a:pPr fontAlgn="base"/>
            <a:r>
              <a:rPr lang="en-GB" sz="2400" dirty="0"/>
              <a:t>At this time, the Captain was asleep</a:t>
            </a:r>
          </a:p>
          <a:p>
            <a:pPr fontAlgn="base"/>
            <a:r>
              <a:rPr lang="en-GB" sz="2400" dirty="0"/>
              <a:t>Manual control of the aircraft – controls were more sensitive due to disengaged autopilot.</a:t>
            </a:r>
          </a:p>
          <a:p>
            <a:pPr fontAlgn="base"/>
            <a:r>
              <a:rPr lang="en-GB" sz="2400" dirty="0"/>
              <a:t>Pilots were not used to manually flying the aircraft</a:t>
            </a:r>
          </a:p>
          <a:p>
            <a:pPr fontAlgn="base"/>
            <a:r>
              <a:rPr lang="en-GB" sz="2400" dirty="0"/>
              <a:t>They struggled to control the plane, leading to aerodynamic stall</a:t>
            </a:r>
          </a:p>
          <a:p>
            <a:pPr fontAlgn="base"/>
            <a:r>
              <a:rPr lang="en-GB" sz="2400" dirty="0"/>
              <a:t>Aircraft fell for four minutes, crashing into the ocean</a:t>
            </a:r>
          </a:p>
          <a:p>
            <a:pPr fontAlgn="base"/>
            <a:endParaRPr lang="en-GB" sz="2400" dirty="0"/>
          </a:p>
          <a:p>
            <a:pPr fontAlgn="base"/>
            <a:endParaRPr lang="en-GB" sz="2400" dirty="0"/>
          </a:p>
        </p:txBody>
      </p:sp>
      <p:pic>
        <p:nvPicPr>
          <p:cNvPr id="1026" name="Picture 2" descr="A large white airplane on a runway - air france airbus A330. ">
            <a:extLst>
              <a:ext uri="{FF2B5EF4-FFF2-40B4-BE49-F238E27FC236}">
                <a16:creationId xmlns:a16="http://schemas.microsoft.com/office/drawing/2014/main" id="{B52E35D4-E4E9-A93F-44B0-8F021FD0A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677" y="2275860"/>
            <a:ext cx="4653280" cy="306734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219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Case Study (slide 2 of 3)</a:t>
            </a:r>
          </a:p>
        </p:txBody>
      </p:sp>
      <p:sp>
        <p:nvSpPr>
          <p:cNvPr id="3" name="Content Placeholder 2"/>
          <p:cNvSpPr>
            <a:spLocks noGrp="1"/>
          </p:cNvSpPr>
          <p:nvPr>
            <p:ph sz="quarter" idx="13"/>
          </p:nvPr>
        </p:nvSpPr>
        <p:spPr>
          <a:xfrm>
            <a:off x="59635" y="1188340"/>
            <a:ext cx="11867322" cy="3746498"/>
          </a:xfrm>
        </p:spPr>
        <p:txBody>
          <a:bodyPr/>
          <a:lstStyle/>
          <a:p>
            <a:pPr marL="0" indent="0" fontAlgn="base">
              <a:buNone/>
            </a:pPr>
            <a:r>
              <a:rPr lang="en-GB" i="1" dirty="0"/>
              <a:t>Quotes from the cockpit voice recorder:</a:t>
            </a:r>
          </a:p>
          <a:p>
            <a:pPr fontAlgn="base"/>
            <a:r>
              <a:rPr lang="en-GB" dirty="0"/>
              <a:t>“What the hell are you doing?” {captain}</a:t>
            </a:r>
          </a:p>
          <a:p>
            <a:pPr fontAlgn="base"/>
            <a:r>
              <a:rPr lang="en-GB" dirty="0"/>
              <a:t>“We’ve totally lost control of the plane. We don’t understand at all… {captain}</a:t>
            </a:r>
          </a:p>
          <a:p>
            <a:pPr fontAlgn="base"/>
            <a:r>
              <a:rPr lang="en-GB" dirty="0"/>
              <a:t>“What do you think? What should we do?” {captain}</a:t>
            </a:r>
          </a:p>
          <a:p>
            <a:pPr fontAlgn="base"/>
            <a:r>
              <a:rPr lang="en-GB" dirty="0"/>
              <a:t>“Well, I don’t know!” {captain}</a:t>
            </a:r>
          </a:p>
          <a:p>
            <a:pPr fontAlgn="base"/>
            <a:endParaRPr lang="en-GB" dirty="0"/>
          </a:p>
          <a:p>
            <a:pPr fontAlgn="base"/>
            <a:r>
              <a:rPr lang="en-GB" dirty="0"/>
              <a:t>“We still have the engines! What the hell is happening? I don’t understand what’s happening”</a:t>
            </a:r>
          </a:p>
          <a:p>
            <a:pPr fontAlgn="base"/>
            <a:r>
              <a:rPr lang="en-GB" dirty="0"/>
              <a:t>“Damn it, I don’t have control of the plane”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2160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Case Study (slide 3 of 3)</a:t>
            </a:r>
          </a:p>
        </p:txBody>
      </p:sp>
      <p:sp>
        <p:nvSpPr>
          <p:cNvPr id="3" name="Content Placeholder 2"/>
          <p:cNvSpPr>
            <a:spLocks noGrp="1"/>
          </p:cNvSpPr>
          <p:nvPr>
            <p:ph sz="quarter" idx="13"/>
          </p:nvPr>
        </p:nvSpPr>
        <p:spPr>
          <a:xfrm>
            <a:off x="59634" y="1039369"/>
            <a:ext cx="8042965" cy="3746498"/>
          </a:xfrm>
        </p:spPr>
        <p:txBody>
          <a:bodyPr/>
          <a:lstStyle/>
          <a:p>
            <a:pPr marL="0" indent="0" fontAlgn="base">
              <a:buNone/>
            </a:pPr>
            <a:r>
              <a:rPr lang="en-GB" sz="2400" i="1" dirty="0"/>
              <a:t>Situation awareness factors:</a:t>
            </a:r>
          </a:p>
          <a:p>
            <a:pPr fontAlgn="base"/>
            <a:r>
              <a:rPr lang="en-GB" sz="2400" dirty="0"/>
              <a:t>Apparent lack of perception of stall warning {perception}</a:t>
            </a:r>
          </a:p>
          <a:p>
            <a:pPr fontAlgn="base"/>
            <a:r>
              <a:rPr lang="en-GB" sz="2400" dirty="0"/>
              <a:t>The crew were confused by inconsistent air-speed readings {comprehension}</a:t>
            </a:r>
          </a:p>
          <a:p>
            <a:pPr fontAlgn="base"/>
            <a:r>
              <a:rPr lang="en-GB" sz="2400" dirty="0"/>
              <a:t>Confusion caused by alarms warning of the autopilot turning off {comprehension}</a:t>
            </a:r>
          </a:p>
          <a:p>
            <a:pPr fontAlgn="base"/>
            <a:r>
              <a:rPr lang="en-GB" sz="2400" dirty="0"/>
              <a:t>Automation reduced the pilots’ understanding of the situation {comprehension}</a:t>
            </a:r>
          </a:p>
          <a:p>
            <a:pPr fontAlgn="base"/>
            <a:r>
              <a:rPr lang="en-GB" sz="2400" dirty="0"/>
              <a:t>Loss of autopilot startled pilots, interrupting information processing, and led to reactive process (rather than anticipatory) and “tunnel vision”. {projection}</a:t>
            </a:r>
          </a:p>
          <a:p>
            <a:pPr fontAlgn="base"/>
            <a:r>
              <a:rPr lang="en-GB" sz="2400" i="1" dirty="0"/>
              <a:t>After this event, unexpected and unusual situations are incorporated in pilot training – i.e. training to improve situational awareness. </a:t>
            </a:r>
          </a:p>
        </p:txBody>
      </p:sp>
      <p:pic>
        <p:nvPicPr>
          <p:cNvPr id="2050" name="Picture 2" descr="Handout image released on June 8, 2009 by the Brazilian Air Force (FAB) shows crew members preparing to tow a part of the wreckage of a Air Bus A330-200 jetliner">
            <a:extLst>
              <a:ext uri="{FF2B5EF4-FFF2-40B4-BE49-F238E27FC236}">
                <a16:creationId xmlns:a16="http://schemas.microsoft.com/office/drawing/2014/main" id="{9EF3245E-68F6-D5D4-BCC4-4D061D7FD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600" y="3236118"/>
            <a:ext cx="4089400" cy="23002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952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8240" y="-5461"/>
            <a:ext cx="1889760" cy="1035050"/>
          </a:xfrm>
        </p:spPr>
        <p:txBody>
          <a:bodyPr/>
          <a:lstStyle/>
          <a:p>
            <a:r>
              <a:rPr lang="en-GB" sz="2000" dirty="0"/>
              <a:t>SA– </a:t>
            </a:r>
            <a:r>
              <a:rPr lang="en-GB" sz="2000" dirty="0" err="1"/>
              <a:t>Endsley’s</a:t>
            </a:r>
            <a:r>
              <a:rPr lang="en-GB" sz="2000" dirty="0"/>
              <a:t> model</a:t>
            </a:r>
          </a:p>
        </p:txBody>
      </p:sp>
      <p:pic>
        <p:nvPicPr>
          <p:cNvPr id="1026" name="Picture 2" descr="A model of situation awareness in dynamic decision making (Ensley 1995) |  Download Scientific Diagram" title="Endsley's 1995 model of situation awareness in dynamic 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036" y="1"/>
            <a:ext cx="9015964" cy="66117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5760" y="6509514"/>
            <a:ext cx="11343387" cy="307777"/>
          </a:xfrm>
          <a:prstGeom prst="rect">
            <a:avLst/>
          </a:prstGeom>
        </p:spPr>
        <p:txBody>
          <a:bodyPr wrap="square">
            <a:spAutoFit/>
          </a:bodyPr>
          <a:lstStyle/>
          <a:p>
            <a:r>
              <a:rPr lang="en-GB" sz="1400" dirty="0">
                <a:solidFill>
                  <a:srgbClr val="222222"/>
                </a:solidFill>
                <a:latin typeface="Arial" panose="020B0604020202020204" pitchFamily="34" charset="0"/>
              </a:rPr>
              <a:t>Image source: </a:t>
            </a:r>
            <a:r>
              <a:rPr lang="en-GB" sz="1400" dirty="0" err="1">
                <a:solidFill>
                  <a:srgbClr val="222222"/>
                </a:solidFill>
                <a:latin typeface="Arial" panose="020B0604020202020204" pitchFamily="34" charset="0"/>
              </a:rPr>
              <a:t>Endsley</a:t>
            </a:r>
            <a:r>
              <a:rPr lang="en-GB" sz="1400" dirty="0">
                <a:solidFill>
                  <a:srgbClr val="222222"/>
                </a:solidFill>
                <a:latin typeface="Arial" panose="020B0604020202020204" pitchFamily="34" charset="0"/>
              </a:rPr>
              <a:t>, M.R., 1995. Toward a theory of situation awareness in dynamic systems. </a:t>
            </a:r>
            <a:r>
              <a:rPr lang="en-GB" sz="1400" i="1" dirty="0">
                <a:solidFill>
                  <a:srgbClr val="222222"/>
                </a:solidFill>
                <a:latin typeface="Arial" panose="020B0604020202020204" pitchFamily="34" charset="0"/>
              </a:rPr>
              <a:t>Human factors</a:t>
            </a:r>
            <a:r>
              <a:rPr lang="en-GB" sz="1400" dirty="0">
                <a:solidFill>
                  <a:srgbClr val="222222"/>
                </a:solidFill>
                <a:latin typeface="Arial" panose="020B0604020202020204" pitchFamily="34" charset="0"/>
              </a:rPr>
              <a:t>, </a:t>
            </a:r>
            <a:r>
              <a:rPr lang="en-GB" sz="1400" i="1" dirty="0">
                <a:solidFill>
                  <a:srgbClr val="222222"/>
                </a:solidFill>
                <a:latin typeface="Arial" panose="020B0604020202020204" pitchFamily="34" charset="0"/>
              </a:rPr>
              <a:t>37</a:t>
            </a:r>
            <a:r>
              <a:rPr lang="en-GB" sz="1400" dirty="0">
                <a:solidFill>
                  <a:srgbClr val="222222"/>
                </a:solidFill>
                <a:latin typeface="Arial" panose="020B0604020202020204" pitchFamily="34" charset="0"/>
              </a:rPr>
              <a:t>(1), pp.32-64.</a:t>
            </a:r>
            <a:endParaRPr lang="en-GB" sz="1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3100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Introduction</a:t>
            </a:r>
          </a:p>
        </p:txBody>
      </p:sp>
      <p:sp>
        <p:nvSpPr>
          <p:cNvPr id="3" name="Content Placeholder 2"/>
          <p:cNvSpPr>
            <a:spLocks noGrp="1"/>
          </p:cNvSpPr>
          <p:nvPr>
            <p:ph sz="quarter" idx="13"/>
          </p:nvPr>
        </p:nvSpPr>
        <p:spPr>
          <a:xfrm>
            <a:off x="59635" y="1188340"/>
            <a:ext cx="11867322" cy="3746498"/>
          </a:xfrm>
        </p:spPr>
        <p:txBody>
          <a:bodyPr/>
          <a:lstStyle/>
          <a:p>
            <a:pPr fontAlgn="base"/>
            <a:r>
              <a:rPr lang="en-GB" dirty="0"/>
              <a:t>Enhancing operator situation awareness (SA) is a major design goal in developing interfaces  (originated from aircraft piloting domain)</a:t>
            </a:r>
            <a:r>
              <a:rPr lang="en-US" dirty="0"/>
              <a:t>​</a:t>
            </a:r>
          </a:p>
          <a:p>
            <a:pPr fontAlgn="base"/>
            <a:r>
              <a:rPr lang="en-GB" dirty="0"/>
              <a:t>Operators ‘must perceive and comprehend a dazzling array of data which is often changing very rapidly’ (</a:t>
            </a:r>
            <a:r>
              <a:rPr lang="en-GB" dirty="0" err="1"/>
              <a:t>Endsley</a:t>
            </a:r>
            <a:r>
              <a:rPr lang="en-GB" dirty="0"/>
              <a:t>, 2000)</a:t>
            </a:r>
            <a:r>
              <a:rPr lang="en-US" dirty="0"/>
              <a:t>​</a:t>
            </a:r>
          </a:p>
          <a:p>
            <a:pPr fontAlgn="base"/>
            <a:r>
              <a:rPr lang="en-GB" dirty="0"/>
              <a:t>Problem is not lack of information but finding appropriate information at the correct time</a:t>
            </a:r>
            <a:r>
              <a:rPr lang="en-US" dirty="0"/>
              <a:t>​</a:t>
            </a:r>
          </a:p>
          <a:p>
            <a:pPr marL="0" indent="0" fontAlgn="base">
              <a:buNone/>
            </a:pPr>
            <a:endParaRPr lang="en-US" dirty="0"/>
          </a:p>
          <a:p>
            <a:pPr fontAlgn="base"/>
            <a:r>
              <a:rPr lang="en-GB" dirty="0"/>
              <a:t>Information must be usable cognitively. Does the system design support the user in gaining the needed information under dynamic operational constraints?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7211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Characteristics</a:t>
            </a:r>
          </a:p>
        </p:txBody>
      </p:sp>
      <p:sp>
        <p:nvSpPr>
          <p:cNvPr id="3" name="Content Placeholder 2"/>
          <p:cNvSpPr>
            <a:spLocks noGrp="1"/>
          </p:cNvSpPr>
          <p:nvPr>
            <p:ph sz="quarter" idx="13"/>
          </p:nvPr>
        </p:nvSpPr>
        <p:spPr>
          <a:xfrm>
            <a:off x="324678" y="1188340"/>
            <a:ext cx="11867322" cy="3746498"/>
          </a:xfrm>
        </p:spPr>
        <p:txBody>
          <a:bodyPr/>
          <a:lstStyle/>
          <a:p>
            <a:pPr fontAlgn="base"/>
            <a:r>
              <a:rPr lang="en-GB" sz="2400" dirty="0"/>
              <a:t>SA has always existed, new emphasis on it because technically we can do more to provide good SA through new system interfaces (or could negatively affect it with poor design!)</a:t>
            </a:r>
            <a:r>
              <a:rPr lang="en-US" sz="2400" dirty="0"/>
              <a:t>​</a:t>
            </a:r>
          </a:p>
          <a:p>
            <a:pPr fontAlgn="base"/>
            <a:r>
              <a:rPr lang="en-GB" sz="2400" dirty="0"/>
              <a:t>Highly temporal in nature</a:t>
            </a:r>
            <a:r>
              <a:rPr lang="en-US" sz="2400" dirty="0"/>
              <a:t>​ - </a:t>
            </a:r>
            <a:r>
              <a:rPr lang="en-GB" sz="2400" dirty="0"/>
              <a:t>changes continuously in dynamic environments</a:t>
            </a:r>
            <a:endParaRPr lang="en-US" sz="2400" dirty="0"/>
          </a:p>
          <a:p>
            <a:pPr fontAlgn="base"/>
            <a:r>
              <a:rPr lang="en-GB" sz="2400" dirty="0"/>
              <a:t>Cannot be built up instantaneously, but forms over time</a:t>
            </a:r>
            <a:r>
              <a:rPr lang="en-US" sz="2400" dirty="0"/>
              <a:t>​</a:t>
            </a:r>
          </a:p>
          <a:p>
            <a:pPr fontAlgn="base"/>
            <a:r>
              <a:rPr lang="en-US" sz="2400" dirty="0"/>
              <a:t>​</a:t>
            </a:r>
            <a:r>
              <a:rPr lang="en-GB" sz="2400" dirty="0"/>
              <a:t>Has to be distinguished from the processes used to achieve it</a:t>
            </a:r>
            <a:r>
              <a:rPr lang="en-US" sz="2400" dirty="0"/>
              <a:t>​</a:t>
            </a:r>
          </a:p>
          <a:p>
            <a:pPr fontAlgn="base"/>
            <a:r>
              <a:rPr lang="en-GB" sz="2400" dirty="0"/>
              <a:t>SA cues can be received through all our senses (people are very active in SA process)</a:t>
            </a:r>
            <a:r>
              <a:rPr lang="en-US" sz="2400" dirty="0"/>
              <a:t>​</a:t>
            </a:r>
          </a:p>
          <a:p>
            <a:pPr fontAlgn="base"/>
            <a:r>
              <a:rPr lang="en-GB" sz="2400" dirty="0"/>
              <a:t>Does NOT comprise “static knowledge sources” such as procedures, rules and checklists</a:t>
            </a:r>
            <a:r>
              <a:rPr lang="en-US" sz="2400" dirty="0"/>
              <a:t>​</a:t>
            </a:r>
          </a:p>
          <a:p>
            <a:pPr fontAlgn="base"/>
            <a:r>
              <a:rPr lang="en-GB" sz="2400" dirty="0"/>
              <a:t>Importance of operator goals </a:t>
            </a:r>
            <a:r>
              <a:rPr lang="en-US" sz="2400" dirty="0"/>
              <a:t>​</a:t>
            </a:r>
          </a:p>
          <a:p>
            <a:pPr fontAlgn="base"/>
            <a:r>
              <a:rPr lang="en-GB" sz="2400" dirty="0"/>
              <a:t>Has a close relationship with, but is separate from, decision making.</a:t>
            </a:r>
            <a:r>
              <a:rPr lang="en-US" sz="2400" dirty="0"/>
              <a:t>​</a:t>
            </a:r>
          </a:p>
          <a:p>
            <a:pPr fontAlgn="base"/>
            <a:endParaRPr lang="en-US" sz="2400" dirty="0"/>
          </a:p>
          <a:p>
            <a:pPr fontAlgn="base"/>
            <a:endParaRPr lang="en-US" sz="2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818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Factors relating to SA: decision making</a:t>
            </a:r>
          </a:p>
        </p:txBody>
      </p:sp>
      <p:sp>
        <p:nvSpPr>
          <p:cNvPr id="3" name="Content Placeholder 2"/>
          <p:cNvSpPr>
            <a:spLocks noGrp="1"/>
          </p:cNvSpPr>
          <p:nvPr>
            <p:ph sz="quarter" idx="13"/>
          </p:nvPr>
        </p:nvSpPr>
        <p:spPr>
          <a:xfrm>
            <a:off x="59635" y="1188340"/>
            <a:ext cx="11867322" cy="3746498"/>
          </a:xfrm>
        </p:spPr>
        <p:txBody>
          <a:bodyPr/>
          <a:lstStyle/>
          <a:p>
            <a:pPr fontAlgn="base"/>
            <a:r>
              <a:rPr lang="en-GB" dirty="0"/>
              <a:t>Theoretically SA, decision making and performance can be seen </a:t>
            </a:r>
            <a:r>
              <a:rPr lang="en-GB"/>
              <a:t>as three </a:t>
            </a:r>
            <a:r>
              <a:rPr lang="en-GB" dirty="0"/>
              <a:t>stages each affecting the other</a:t>
            </a:r>
            <a:r>
              <a:rPr lang="en-US" dirty="0"/>
              <a:t>​</a:t>
            </a:r>
          </a:p>
          <a:p>
            <a:pPr fontAlgn="base"/>
            <a:r>
              <a:rPr lang="en-GB" dirty="0"/>
              <a:t>Poor SA does not necessarily lead to poor performance</a:t>
            </a:r>
            <a:r>
              <a:rPr lang="en-US" dirty="0"/>
              <a:t>​</a:t>
            </a:r>
          </a:p>
          <a:p>
            <a:pPr fontAlgn="base"/>
            <a:r>
              <a:rPr lang="en-GB" dirty="0"/>
              <a:t>Possible to have good SA but make incorrect decisions</a:t>
            </a:r>
            <a:endParaRPr lang="en-US" dirty="0"/>
          </a:p>
          <a:p>
            <a:pPr fontAlgn="base"/>
            <a:r>
              <a:rPr lang="en-GB" dirty="0"/>
              <a:t>Conversely, an operator with poor SA may make good decisions leading to good performance</a:t>
            </a:r>
            <a:endParaRPr lang="en-US" dirty="0"/>
          </a:p>
          <a:p>
            <a:pPr fontAlgn="base"/>
            <a:endParaRPr lang="en-US" sz="2400" dirty="0"/>
          </a:p>
          <a:p>
            <a:pPr fontAlgn="base"/>
            <a:endParaRPr lang="en-US" sz="2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3430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Factors related to SA: Attention</a:t>
            </a:r>
          </a:p>
        </p:txBody>
      </p:sp>
      <p:sp>
        <p:nvSpPr>
          <p:cNvPr id="3" name="Content Placeholder 2"/>
          <p:cNvSpPr>
            <a:spLocks noGrp="1"/>
          </p:cNvSpPr>
          <p:nvPr>
            <p:ph sz="quarter" idx="13"/>
          </p:nvPr>
        </p:nvSpPr>
        <p:spPr>
          <a:xfrm>
            <a:off x="59635" y="1188340"/>
            <a:ext cx="11867322" cy="3746498"/>
          </a:xfrm>
        </p:spPr>
        <p:txBody>
          <a:bodyPr/>
          <a:lstStyle/>
          <a:p>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pPr fontAlgn="base"/>
            <a:endParaRPr lang="en-US" sz="2400" dirty="0"/>
          </a:p>
          <a:p>
            <a:pPr fontAlgn="base"/>
            <a:endParaRPr lang="en-US" sz="2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65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Factors related to SA: Perception</a:t>
            </a:r>
          </a:p>
        </p:txBody>
      </p:sp>
      <p:sp>
        <p:nvSpPr>
          <p:cNvPr id="3" name="Content Placeholder 2"/>
          <p:cNvSpPr>
            <a:spLocks noGrp="1"/>
          </p:cNvSpPr>
          <p:nvPr>
            <p:ph sz="quarter" idx="13"/>
          </p:nvPr>
        </p:nvSpPr>
        <p:spPr>
          <a:xfrm>
            <a:off x="59635" y="1188340"/>
            <a:ext cx="11867322" cy="3746498"/>
          </a:xfrm>
        </p:spPr>
        <p:txBody>
          <a:bodyPr/>
          <a:lstStyle/>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pPr fontAlgn="base"/>
            <a:endParaRPr lang="en-US" sz="2400" dirty="0"/>
          </a:p>
          <a:p>
            <a:pPr fontAlgn="base"/>
            <a:endParaRPr lang="en-US" sz="2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8091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Factors related to SA: Memory</a:t>
            </a:r>
          </a:p>
        </p:txBody>
      </p:sp>
      <p:sp>
        <p:nvSpPr>
          <p:cNvPr id="3" name="Content Placeholder 2"/>
          <p:cNvSpPr>
            <a:spLocks noGrp="1"/>
          </p:cNvSpPr>
          <p:nvPr>
            <p:ph sz="quarter" idx="13"/>
          </p:nvPr>
        </p:nvSpPr>
        <p:spPr>
          <a:xfrm>
            <a:off x="59635" y="1188340"/>
            <a:ext cx="11867322" cy="3746498"/>
          </a:xfrm>
        </p:spPr>
        <p:txBody>
          <a:bodyPr/>
          <a:lstStyle/>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endParaRPr lang="en-US" sz="2400" dirty="0"/>
          </a:p>
          <a:p>
            <a:pPr fontAlgn="base"/>
            <a:endParaRPr lang="en-US" sz="2400" dirty="0"/>
          </a:p>
          <a:p>
            <a:pPr fontAlgn="base"/>
            <a:endParaRPr lang="en-US" sz="2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81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Recap 1</a:t>
            </a:r>
          </a:p>
        </p:txBody>
      </p:sp>
      <p:sp>
        <p:nvSpPr>
          <p:cNvPr id="3" name="Content Placeholder 2"/>
          <p:cNvSpPr>
            <a:spLocks noGrp="1"/>
          </p:cNvSpPr>
          <p:nvPr>
            <p:ph sz="quarter" idx="13"/>
          </p:nvPr>
        </p:nvSpPr>
        <p:spPr>
          <a:xfrm>
            <a:off x="109424" y="2917998"/>
            <a:ext cx="11257699" cy="1147008"/>
          </a:xfrm>
        </p:spPr>
        <p:txBody>
          <a:bodyPr/>
          <a:lstStyle/>
          <a:p>
            <a:pPr marL="0" indent="0">
              <a:buNone/>
            </a:pPr>
            <a:r>
              <a:rPr lang="en-GB" sz="4400" b="1" dirty="0"/>
              <a:t>What did you learn last week? </a:t>
            </a:r>
          </a:p>
          <a:p>
            <a:pPr marL="0" indent="0">
              <a:buNone/>
            </a:pPr>
            <a:endParaRPr lang="en-GB" sz="4400" dirty="0"/>
          </a:p>
          <a:p>
            <a:pPr marL="0" indent="0">
              <a:buNone/>
            </a:pPr>
            <a:endParaRPr lang="en-GB" sz="44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2</a:t>
            </a:fld>
            <a:endParaRPr lang="en-GB"/>
          </a:p>
        </p:txBody>
      </p:sp>
    </p:spTree>
    <p:extLst>
      <p:ext uri="{BB962C8B-B14F-4D97-AF65-F5344CB8AC3E}">
        <p14:creationId xmlns:p14="http://schemas.microsoft.com/office/powerpoint/2010/main" val="1584083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Factors related to SA: Workload</a:t>
            </a:r>
          </a:p>
        </p:txBody>
      </p:sp>
      <p:sp>
        <p:nvSpPr>
          <p:cNvPr id="3" name="Content Placeholder 2"/>
          <p:cNvSpPr>
            <a:spLocks noGrp="1"/>
          </p:cNvSpPr>
          <p:nvPr>
            <p:ph sz="quarter" idx="13"/>
          </p:nvPr>
        </p:nvSpPr>
        <p:spPr>
          <a:xfrm>
            <a:off x="59635" y="1188340"/>
            <a:ext cx="11867322" cy="3746498"/>
          </a:xfrm>
        </p:spPr>
        <p:txBody>
          <a:bodyPr/>
          <a:lstStyle/>
          <a:p>
            <a:pPr>
              <a:lnSpc>
                <a:spcPct val="80000"/>
              </a:lnSpc>
            </a:pPr>
            <a:r>
              <a:rPr lang="en-GB" sz="2400" dirty="0"/>
              <a:t>Inter-related, independent constructs</a:t>
            </a:r>
          </a:p>
          <a:p>
            <a:pPr marL="0" indent="0">
              <a:lnSpc>
                <a:spcPct val="80000"/>
              </a:lnSpc>
              <a:buNone/>
            </a:pPr>
            <a:endParaRPr lang="en-US" sz="2400" dirty="0"/>
          </a:p>
          <a:p>
            <a:pPr fontAlgn="base"/>
            <a:endParaRPr lang="en-US" sz="2400" dirty="0"/>
          </a:p>
          <a:p>
            <a:pPr fontAlgn="base"/>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1222119738"/>
              </p:ext>
            </p:extLst>
          </p:nvPr>
        </p:nvGraphicFramePr>
        <p:xfrm>
          <a:off x="823310" y="1718147"/>
          <a:ext cx="10233573" cy="4509231"/>
        </p:xfrm>
        <a:graphic>
          <a:graphicData uri="http://schemas.openxmlformats.org/drawingml/2006/table">
            <a:tbl>
              <a:tblPr firstRow="1" bandRow="1">
                <a:tableStyleId>{5C22544A-7EE6-4342-B048-85BDC9FD1C3A}</a:tableStyleId>
              </a:tblPr>
              <a:tblGrid>
                <a:gridCol w="3411191">
                  <a:extLst>
                    <a:ext uri="{9D8B030D-6E8A-4147-A177-3AD203B41FA5}">
                      <a16:colId xmlns:a16="http://schemas.microsoft.com/office/drawing/2014/main" val="1713114859"/>
                    </a:ext>
                  </a:extLst>
                </a:gridCol>
                <a:gridCol w="3411191">
                  <a:extLst>
                    <a:ext uri="{9D8B030D-6E8A-4147-A177-3AD203B41FA5}">
                      <a16:colId xmlns:a16="http://schemas.microsoft.com/office/drawing/2014/main" val="674853244"/>
                    </a:ext>
                  </a:extLst>
                </a:gridCol>
                <a:gridCol w="3411191">
                  <a:extLst>
                    <a:ext uri="{9D8B030D-6E8A-4147-A177-3AD203B41FA5}">
                      <a16:colId xmlns:a16="http://schemas.microsoft.com/office/drawing/2014/main" val="1526769666"/>
                    </a:ext>
                  </a:extLst>
                </a:gridCol>
              </a:tblGrid>
              <a:tr h="507202">
                <a:tc>
                  <a:txBody>
                    <a:bodyPr/>
                    <a:lstStyle/>
                    <a:p>
                      <a:endParaRPr lang="en-GB" sz="2000" dirty="0"/>
                    </a:p>
                  </a:txBody>
                  <a:tcPr/>
                </a:tc>
                <a:tc>
                  <a:txBody>
                    <a:bodyPr/>
                    <a:lstStyle/>
                    <a:p>
                      <a:r>
                        <a:rPr lang="en-GB" sz="2000" dirty="0"/>
                        <a:t>Low SA</a:t>
                      </a:r>
                    </a:p>
                  </a:txBody>
                  <a:tcPr/>
                </a:tc>
                <a:tc>
                  <a:txBody>
                    <a:bodyPr/>
                    <a:lstStyle/>
                    <a:p>
                      <a:r>
                        <a:rPr lang="en-GB" sz="2000" dirty="0"/>
                        <a:t>High SA</a:t>
                      </a:r>
                    </a:p>
                  </a:txBody>
                  <a:tcPr/>
                </a:tc>
                <a:extLst>
                  <a:ext uri="{0D108BD9-81ED-4DB2-BD59-A6C34878D82A}">
                    <a16:rowId xmlns:a16="http://schemas.microsoft.com/office/drawing/2014/main" val="442019549"/>
                  </a:ext>
                </a:extLst>
              </a:tr>
              <a:tr h="2376205">
                <a:tc>
                  <a:txBody>
                    <a:bodyPr/>
                    <a:lstStyle/>
                    <a:p>
                      <a:r>
                        <a:rPr lang="en-GB" sz="2000" dirty="0"/>
                        <a:t>High workload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only able to attend to subset of required information, possibly inability to put together separate pieces of information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Person is working hard, but successfully achieving an accurate and complete picture of the situation</a:t>
                      </a:r>
                    </a:p>
                    <a:p>
                      <a:endParaRPr lang="en-GB" sz="2000" dirty="0"/>
                    </a:p>
                  </a:txBody>
                  <a:tcPr/>
                </a:tc>
                <a:extLst>
                  <a:ext uri="{0D108BD9-81ED-4DB2-BD59-A6C34878D82A}">
                    <a16:rowId xmlns:a16="http://schemas.microsoft.com/office/drawing/2014/main" val="3126674057"/>
                  </a:ext>
                </a:extLst>
              </a:tr>
              <a:tr h="1625824">
                <a:tc>
                  <a:txBody>
                    <a:bodyPr/>
                    <a:lstStyle/>
                    <a:p>
                      <a:r>
                        <a:rPr lang="en-GB" sz="2000" dirty="0"/>
                        <a:t>Low workload</a:t>
                      </a:r>
                    </a:p>
                  </a:txBody>
                  <a:tcPr/>
                </a:tc>
                <a:tc>
                  <a:txBody>
                    <a:bodyPr/>
                    <a:lstStyle/>
                    <a:p>
                      <a:r>
                        <a:rPr lang="en-GB" sz="2000" dirty="0"/>
                        <a:t>person has little idea of what is going on, not actively working to find out</a:t>
                      </a:r>
                    </a:p>
                  </a:txBody>
                  <a:tcPr/>
                </a:tc>
                <a:tc>
                  <a:txBody>
                    <a:bodyPr/>
                    <a:lstStyle/>
                    <a:p>
                      <a:r>
                        <a:rPr lang="en-GB" sz="2000" dirty="0"/>
                        <a:t>Required information presented in manner that is easy to process </a:t>
                      </a:r>
                      <a:r>
                        <a:rPr lang="en-GB" sz="2000" b="1" u="sng" dirty="0"/>
                        <a:t>– the ultimate design goal</a:t>
                      </a:r>
                    </a:p>
                  </a:txBody>
                  <a:tcPr/>
                </a:tc>
                <a:extLst>
                  <a:ext uri="{0D108BD9-81ED-4DB2-BD59-A6C34878D82A}">
                    <a16:rowId xmlns:a16="http://schemas.microsoft.com/office/drawing/2014/main" val="82891527"/>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240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Reminder of </a:t>
            </a:r>
            <a:r>
              <a:rPr lang="en-GB" dirty="0" err="1"/>
              <a:t>Endsley’s</a:t>
            </a:r>
            <a:r>
              <a:rPr lang="en-GB" dirty="0"/>
              <a:t> model</a:t>
            </a:r>
          </a:p>
        </p:txBody>
      </p:sp>
      <p:pic>
        <p:nvPicPr>
          <p:cNvPr id="1026" name="Picture 2" descr="A model of situation awareness in dynamic decision making (Ensley 1995) |  Download Scientific Diagram" title="Endsley's 1995 model of situation awareness in dynamic 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931" y="1215541"/>
            <a:ext cx="7358408" cy="53961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5761" y="6072932"/>
            <a:ext cx="6096000" cy="523220"/>
          </a:xfrm>
          <a:prstGeom prst="rect">
            <a:avLst/>
          </a:prstGeom>
        </p:spPr>
        <p:txBody>
          <a:bodyPr>
            <a:spAutoFit/>
          </a:bodyPr>
          <a:lstStyle/>
          <a:p>
            <a:r>
              <a:rPr lang="en-GB" sz="1400" dirty="0">
                <a:solidFill>
                  <a:srgbClr val="222222"/>
                </a:solidFill>
                <a:latin typeface="Arial" panose="020B0604020202020204" pitchFamily="34" charset="0"/>
              </a:rPr>
              <a:t>Image source: </a:t>
            </a:r>
            <a:r>
              <a:rPr lang="en-GB" sz="1400" dirty="0" err="1">
                <a:solidFill>
                  <a:srgbClr val="222222"/>
                </a:solidFill>
                <a:latin typeface="Arial" panose="020B0604020202020204" pitchFamily="34" charset="0"/>
              </a:rPr>
              <a:t>Endsley</a:t>
            </a:r>
            <a:r>
              <a:rPr lang="en-GB" sz="1400" dirty="0">
                <a:solidFill>
                  <a:srgbClr val="222222"/>
                </a:solidFill>
                <a:latin typeface="Arial" panose="020B0604020202020204" pitchFamily="34" charset="0"/>
              </a:rPr>
              <a:t>, M.R., 1995. Toward a theory of situation awareness in dynamic systems. </a:t>
            </a:r>
            <a:r>
              <a:rPr lang="en-GB" sz="1400" i="1" dirty="0">
                <a:solidFill>
                  <a:srgbClr val="222222"/>
                </a:solidFill>
                <a:latin typeface="Arial" panose="020B0604020202020204" pitchFamily="34" charset="0"/>
              </a:rPr>
              <a:t>Human factors</a:t>
            </a:r>
            <a:r>
              <a:rPr lang="en-GB" sz="1400" dirty="0">
                <a:solidFill>
                  <a:srgbClr val="222222"/>
                </a:solidFill>
                <a:latin typeface="Arial" panose="020B0604020202020204" pitchFamily="34" charset="0"/>
              </a:rPr>
              <a:t>, </a:t>
            </a:r>
            <a:r>
              <a:rPr lang="en-GB" sz="1400" i="1" dirty="0">
                <a:solidFill>
                  <a:srgbClr val="222222"/>
                </a:solidFill>
                <a:latin typeface="Arial" panose="020B0604020202020204" pitchFamily="34" charset="0"/>
              </a:rPr>
              <a:t>37</a:t>
            </a:r>
            <a:r>
              <a:rPr lang="en-GB" sz="1400" dirty="0">
                <a:solidFill>
                  <a:srgbClr val="222222"/>
                </a:solidFill>
                <a:latin typeface="Arial" panose="020B0604020202020204" pitchFamily="34" charset="0"/>
              </a:rPr>
              <a:t>(1), pp.32-64.</a:t>
            </a:r>
            <a:endParaRPr lang="en-GB" sz="14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3591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Activity</a:t>
            </a:r>
          </a:p>
        </p:txBody>
      </p:sp>
      <p:sp>
        <p:nvSpPr>
          <p:cNvPr id="3" name="Content Placeholder 2"/>
          <p:cNvSpPr>
            <a:spLocks noGrp="1"/>
          </p:cNvSpPr>
          <p:nvPr>
            <p:ph sz="quarter" idx="13"/>
          </p:nvPr>
        </p:nvSpPr>
        <p:spPr>
          <a:xfrm>
            <a:off x="318052" y="1188340"/>
            <a:ext cx="11045687" cy="3746498"/>
          </a:xfrm>
        </p:spPr>
        <p:txBody>
          <a:bodyPr/>
          <a:lstStyle/>
          <a:p>
            <a:endParaRPr lang="en-GB" sz="3200" dirty="0"/>
          </a:p>
          <a:p>
            <a:endParaRPr lang="en-GB" sz="3200" dirty="0"/>
          </a:p>
          <a:p>
            <a:r>
              <a:rPr lang="en-GB" sz="3200" dirty="0"/>
              <a:t>For each of the following examples, think of aspects that may relate to each of the three levels; and how design might be able to facilitate a better SA.</a:t>
            </a:r>
          </a:p>
        </p:txBody>
      </p:sp>
      <p:sp>
        <p:nvSpPr>
          <p:cNvPr id="5" name="Explosion 1 4"/>
          <p:cNvSpPr/>
          <p:nvPr/>
        </p:nvSpPr>
        <p:spPr>
          <a:xfrm>
            <a:off x="9269896" y="3876260"/>
            <a:ext cx="2467178" cy="24800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ACTIVITY!!!!</a:t>
            </a:r>
            <a:endParaRPr lang="en-GB" sz="105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899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8240" y="-5461"/>
            <a:ext cx="10578834" cy="1035050"/>
          </a:xfrm>
        </p:spPr>
        <p:txBody>
          <a:bodyPr/>
          <a:lstStyle/>
          <a:p>
            <a:r>
              <a:rPr lang="en-GB" dirty="0"/>
              <a:t>Microbreak – Handover Tasks in Autonomous Vehicles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1026" name="Picture 2" descr="Having a front seat passenger helped prevent drivers from falling asleep, the study claims">
            <a:extLst>
              <a:ext uri="{FF2B5EF4-FFF2-40B4-BE49-F238E27FC236}">
                <a16:creationId xmlns:a16="http://schemas.microsoft.com/office/drawing/2014/main" id="{DC8241A7-865D-554A-CE34-CE246EA10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07" y="1253836"/>
            <a:ext cx="528399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new study has revealed that the 10 second period after a motorist takes back control from self-driving vehicle technology is potentially the most dangerous">
            <a:extLst>
              <a:ext uri="{FF2B5EF4-FFF2-40B4-BE49-F238E27FC236}">
                <a16:creationId xmlns:a16="http://schemas.microsoft.com/office/drawing/2014/main" id="{DDE0F471-69E5-F167-3C4E-D4884883E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542" y="1253837"/>
            <a:ext cx="5283994" cy="2975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4D1788-F4A3-FB13-429D-EAD01A669908}"/>
              </a:ext>
            </a:extLst>
          </p:cNvPr>
          <p:cNvPicPr>
            <a:picLocks noChangeAspect="1"/>
          </p:cNvPicPr>
          <p:nvPr/>
        </p:nvPicPr>
        <p:blipFill>
          <a:blip r:embed="rId5"/>
          <a:stretch>
            <a:fillRect/>
          </a:stretch>
        </p:blipFill>
        <p:spPr>
          <a:xfrm>
            <a:off x="877061" y="4314123"/>
            <a:ext cx="4057859" cy="2438525"/>
          </a:xfrm>
          <a:prstGeom prst="rect">
            <a:avLst/>
          </a:prstGeom>
        </p:spPr>
      </p:pic>
    </p:spTree>
    <p:extLst>
      <p:ext uri="{BB962C8B-B14F-4D97-AF65-F5344CB8AC3E}">
        <p14:creationId xmlns:p14="http://schemas.microsoft.com/office/powerpoint/2010/main" val="316106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8240" y="-5461"/>
            <a:ext cx="10578834" cy="1035050"/>
          </a:xfrm>
        </p:spPr>
        <p:txBody>
          <a:bodyPr/>
          <a:lstStyle/>
          <a:p>
            <a:r>
              <a:rPr lang="en-GB" dirty="0"/>
              <a:t>Microbreak – Surgery/Robotic Assisted Surgery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2050" name="Picture 2" descr="Surgery - Wikipedia">
            <a:extLst>
              <a:ext uri="{FF2B5EF4-FFF2-40B4-BE49-F238E27FC236}">
                <a16:creationId xmlns:a16="http://schemas.microsoft.com/office/drawing/2014/main" id="{801083E3-3BC8-2A52-8B70-60C9EEEC4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88" y="1248312"/>
            <a:ext cx="5339514" cy="30431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ch support: Robot-assisted surgery flourishes at area hospitals | The  Blade">
            <a:extLst>
              <a:ext uri="{FF2B5EF4-FFF2-40B4-BE49-F238E27FC236}">
                <a16:creationId xmlns:a16="http://schemas.microsoft.com/office/drawing/2014/main" id="{95727C85-25A5-0EFA-FD96-7F84C782F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890" y="1248312"/>
            <a:ext cx="5284153" cy="369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946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8240" y="-5461"/>
            <a:ext cx="10578834" cy="1035050"/>
          </a:xfrm>
        </p:spPr>
        <p:txBody>
          <a:bodyPr/>
          <a:lstStyle/>
          <a:p>
            <a:r>
              <a:rPr lang="en-GB" dirty="0"/>
              <a:t>Microbreak – Multiplayer, Online Competitive Games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3074" name="Picture 2" descr="The 25 Most Active MMORPGs in 2025">
            <a:extLst>
              <a:ext uri="{FF2B5EF4-FFF2-40B4-BE49-F238E27FC236}">
                <a16:creationId xmlns:a16="http://schemas.microsoft.com/office/drawing/2014/main" id="{ADA3A872-3BCD-F604-50B7-96A526530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872" y="1528617"/>
            <a:ext cx="7606145" cy="427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4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is it a folk model? </a:t>
            </a:r>
          </a:p>
        </p:txBody>
      </p:sp>
      <p:sp>
        <p:nvSpPr>
          <p:cNvPr id="3" name="Content Placeholder 2"/>
          <p:cNvSpPr>
            <a:spLocks noGrp="1"/>
          </p:cNvSpPr>
          <p:nvPr>
            <p:ph sz="quarter" idx="13"/>
          </p:nvPr>
        </p:nvSpPr>
        <p:spPr>
          <a:xfrm>
            <a:off x="59635" y="1188340"/>
            <a:ext cx="11867322" cy="3746498"/>
          </a:xfrm>
        </p:spPr>
        <p:txBody>
          <a:bodyPr/>
          <a:lstStyle/>
          <a:p>
            <a:r>
              <a:rPr lang="en-GB" sz="2400" dirty="0"/>
              <a:t>Dekker and </a:t>
            </a:r>
            <a:r>
              <a:rPr lang="en-GB" sz="2400" dirty="0" err="1"/>
              <a:t>Hollnagel</a:t>
            </a:r>
            <a:r>
              <a:rPr lang="en-GB" sz="2400" dirty="0"/>
              <a:t> (2004) paper discusses the propensity of Human Factors professionals to adopt folk models (common-sense models)</a:t>
            </a:r>
          </a:p>
          <a:p>
            <a:r>
              <a:rPr lang="en-GB" sz="2400" dirty="0"/>
              <a:t>They argue that with folk models, the value of the constructs… “hinges on their common-sense appeal rather than their substance”</a:t>
            </a:r>
          </a:p>
          <a:p>
            <a:r>
              <a:rPr lang="en-GB" sz="2400" dirty="0"/>
              <a:t>They also posit that SA is a “postulated psychological mechanism” which is not “sufficiently articulated”.</a:t>
            </a:r>
          </a:p>
          <a:p>
            <a:r>
              <a:rPr lang="en-GB" sz="2400" dirty="0"/>
              <a:t>Dekker and </a:t>
            </a:r>
            <a:r>
              <a:rPr lang="en-GB" sz="2400" dirty="0" err="1"/>
              <a:t>Hollnagel</a:t>
            </a:r>
            <a:r>
              <a:rPr lang="en-GB" sz="2400" dirty="0"/>
              <a:t> (2004) also criticise the “overgeneralisation” of folk models</a:t>
            </a:r>
          </a:p>
          <a:p>
            <a:r>
              <a:rPr lang="en-GB" sz="2400" dirty="0"/>
              <a:t>“…that the same set of empirical phenomena can comfortably be grouped under either label – complacency or loss of situation awareness – is additional testimony to the undifferentiated and underspecified nature of these concepts” </a:t>
            </a:r>
            <a:r>
              <a:rPr lang="en-GB" sz="2400" b="1" dirty="0"/>
              <a:t>(spicy stuff!!!)</a:t>
            </a:r>
          </a:p>
          <a:p>
            <a:r>
              <a:rPr lang="en-GB" sz="2400" b="1" dirty="0"/>
              <a:t>Dekker and </a:t>
            </a:r>
            <a:r>
              <a:rPr lang="en-GB" sz="2400" b="1" dirty="0" err="1"/>
              <a:t>Hollnagel</a:t>
            </a:r>
            <a:r>
              <a:rPr lang="en-GB" sz="2400" b="1" dirty="0"/>
              <a:t> (2004) see the solution as focussing on characteristics of performance (with reference to some kind of theory or model)</a:t>
            </a:r>
          </a:p>
        </p:txBody>
      </p:sp>
      <p:sp>
        <p:nvSpPr>
          <p:cNvPr id="5" name="Rectangle 4"/>
          <p:cNvSpPr/>
          <p:nvPr/>
        </p:nvSpPr>
        <p:spPr>
          <a:xfrm>
            <a:off x="59635" y="6488668"/>
            <a:ext cx="11794434" cy="369332"/>
          </a:xfrm>
          <a:prstGeom prst="rect">
            <a:avLst/>
          </a:prstGeom>
        </p:spPr>
        <p:txBody>
          <a:bodyPr wrap="square">
            <a:spAutoFit/>
          </a:bodyPr>
          <a:lstStyle/>
          <a:p>
            <a:r>
              <a:rPr lang="en-GB" dirty="0">
                <a:solidFill>
                  <a:srgbClr val="222222"/>
                </a:solidFill>
                <a:latin typeface="Arial" panose="020B0604020202020204" pitchFamily="34" charset="0"/>
              </a:rPr>
              <a:t>Dekker, S. and </a:t>
            </a:r>
            <a:r>
              <a:rPr lang="en-GB" dirty="0" err="1">
                <a:solidFill>
                  <a:srgbClr val="222222"/>
                </a:solidFill>
                <a:latin typeface="Arial" panose="020B0604020202020204" pitchFamily="34" charset="0"/>
              </a:rPr>
              <a:t>Hollnagel</a:t>
            </a:r>
            <a:r>
              <a:rPr lang="en-GB" dirty="0">
                <a:solidFill>
                  <a:srgbClr val="222222"/>
                </a:solidFill>
                <a:latin typeface="Arial" panose="020B0604020202020204" pitchFamily="34" charset="0"/>
              </a:rPr>
              <a:t>, E., 2004. Human factors and folk models. </a:t>
            </a:r>
            <a:r>
              <a:rPr lang="en-GB" i="1" dirty="0">
                <a:solidFill>
                  <a:srgbClr val="222222"/>
                </a:solidFill>
                <a:latin typeface="Arial" panose="020B0604020202020204" pitchFamily="34" charset="0"/>
              </a:rPr>
              <a:t>Cognition, Technology &amp; Work</a:t>
            </a:r>
            <a:r>
              <a:rPr lang="en-GB" dirty="0">
                <a:solidFill>
                  <a:srgbClr val="222222"/>
                </a:solidFill>
                <a:latin typeface="Arial" panose="020B0604020202020204" pitchFamily="34" charset="0"/>
              </a:rPr>
              <a:t>, </a:t>
            </a:r>
            <a:r>
              <a:rPr lang="en-GB" i="1" dirty="0">
                <a:solidFill>
                  <a:srgbClr val="222222"/>
                </a:solidFill>
                <a:latin typeface="Arial" panose="020B0604020202020204" pitchFamily="34" charset="0"/>
              </a:rPr>
              <a:t>6</a:t>
            </a:r>
            <a:r>
              <a:rPr lang="en-GB" dirty="0">
                <a:solidFill>
                  <a:srgbClr val="222222"/>
                </a:solidFill>
                <a:latin typeface="Arial" panose="020B0604020202020204" pitchFamily="34" charset="0"/>
              </a:rPr>
              <a:t>(2), pp.79-86.</a:t>
            </a:r>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4334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Refute by </a:t>
            </a:r>
            <a:r>
              <a:rPr lang="en-GB" dirty="0" err="1"/>
              <a:t>Parasuraman</a:t>
            </a:r>
            <a:r>
              <a:rPr lang="en-GB" dirty="0"/>
              <a:t> et al. (2008)</a:t>
            </a:r>
          </a:p>
        </p:txBody>
      </p:sp>
      <p:sp>
        <p:nvSpPr>
          <p:cNvPr id="3" name="Content Placeholder 2"/>
          <p:cNvSpPr>
            <a:spLocks noGrp="1"/>
          </p:cNvSpPr>
          <p:nvPr>
            <p:ph sz="quarter" idx="13"/>
          </p:nvPr>
        </p:nvSpPr>
        <p:spPr>
          <a:xfrm>
            <a:off x="59635" y="1188340"/>
            <a:ext cx="11867322" cy="3746498"/>
          </a:xfrm>
        </p:spPr>
        <p:txBody>
          <a:bodyPr/>
          <a:lstStyle/>
          <a:p>
            <a:r>
              <a:rPr lang="en-GB" sz="2400" dirty="0"/>
              <a:t>Folk psychology is an important starting point for further investigation</a:t>
            </a:r>
          </a:p>
          <a:p>
            <a:r>
              <a:rPr lang="en-GB" sz="2400" dirty="0"/>
              <a:t>There is in fact a large body of empirical evidence supporting SA</a:t>
            </a:r>
          </a:p>
          <a:p>
            <a:r>
              <a:rPr lang="en-GB" sz="2400" dirty="0"/>
              <a:t>SA is diagnostics of different human operator states…and can therefore be used to identify HF remedies</a:t>
            </a:r>
          </a:p>
          <a:p>
            <a:r>
              <a:rPr lang="en-GB" sz="2400" dirty="0"/>
              <a:t>SA is clearly defined (a “ground truth” continuous diagnosis of the dynamic world), and is not the subsequent choice or decision…SA is not “performance”</a:t>
            </a:r>
          </a:p>
          <a:p>
            <a:r>
              <a:rPr lang="en-GB" sz="2400" dirty="0"/>
              <a:t>D&amp;H (2004) “neglect the vast body of supporting evidence for the usefulness of SA in cognitive engineering design and training” </a:t>
            </a:r>
          </a:p>
          <a:p>
            <a:r>
              <a:rPr lang="en-GB" sz="2400" dirty="0"/>
              <a:t>The three levels of SA can be assessed. </a:t>
            </a:r>
          </a:p>
          <a:p>
            <a:endParaRPr lang="en-GB" sz="2400" b="1" dirty="0"/>
          </a:p>
        </p:txBody>
      </p:sp>
      <p:sp>
        <p:nvSpPr>
          <p:cNvPr id="5" name="Rectangle 4"/>
          <p:cNvSpPr/>
          <p:nvPr/>
        </p:nvSpPr>
        <p:spPr>
          <a:xfrm>
            <a:off x="59635" y="6277302"/>
            <a:ext cx="11794434" cy="523220"/>
          </a:xfrm>
          <a:prstGeom prst="rect">
            <a:avLst/>
          </a:prstGeom>
        </p:spPr>
        <p:txBody>
          <a:bodyPr wrap="square">
            <a:spAutoFit/>
          </a:bodyPr>
          <a:lstStyle/>
          <a:p>
            <a:r>
              <a:rPr lang="en-GB" sz="1400" dirty="0" err="1"/>
              <a:t>Parasuraman</a:t>
            </a:r>
            <a:r>
              <a:rPr lang="en-GB" sz="1400" dirty="0"/>
              <a:t>, R., Sheridan, T.B. and </a:t>
            </a:r>
            <a:r>
              <a:rPr lang="en-GB" sz="1400" dirty="0" err="1"/>
              <a:t>Wickens</a:t>
            </a:r>
            <a:r>
              <a:rPr lang="en-GB" sz="1400" dirty="0"/>
              <a:t>, C.D., 2008. Situation awareness, mental workload, and trust in automation: Viable, empirically supported cognitive engineering constructs. </a:t>
            </a:r>
            <a:r>
              <a:rPr lang="en-GB" sz="1400" i="1" dirty="0"/>
              <a:t>Journal of cognitive engineering and decision making</a:t>
            </a:r>
            <a:r>
              <a:rPr lang="en-GB" sz="1400" dirty="0"/>
              <a:t>, </a:t>
            </a:r>
            <a:r>
              <a:rPr lang="en-GB" sz="1400" i="1" dirty="0"/>
              <a:t>2</a:t>
            </a:r>
            <a:r>
              <a:rPr lang="en-GB" sz="1400" dirty="0"/>
              <a:t>(2), pp.140-160.</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6102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measurement 1</a:t>
            </a:r>
          </a:p>
        </p:txBody>
      </p:sp>
      <p:sp>
        <p:nvSpPr>
          <p:cNvPr id="3" name="Content Placeholder 2"/>
          <p:cNvSpPr>
            <a:spLocks noGrp="1"/>
          </p:cNvSpPr>
          <p:nvPr>
            <p:ph sz="quarter" idx="13"/>
          </p:nvPr>
        </p:nvSpPr>
        <p:spPr>
          <a:xfrm>
            <a:off x="59635" y="1188340"/>
            <a:ext cx="11867322" cy="3746498"/>
          </a:xfrm>
        </p:spPr>
        <p:txBody>
          <a:bodyPr/>
          <a:lstStyle/>
          <a:p>
            <a:pPr fontAlgn="base"/>
            <a:r>
              <a:rPr lang="en-GB" b="1" i="1" dirty="0"/>
              <a:t>Process Indices</a:t>
            </a:r>
            <a:r>
              <a:rPr lang="en-US" dirty="0"/>
              <a:t>​</a:t>
            </a:r>
          </a:p>
          <a:p>
            <a:pPr fontAlgn="base"/>
            <a:r>
              <a:rPr lang="en-GB" dirty="0"/>
              <a:t>verbal protocol</a:t>
            </a:r>
            <a:r>
              <a:rPr lang="en-US" dirty="0"/>
              <a:t>​</a:t>
            </a:r>
          </a:p>
          <a:p>
            <a:pPr fontAlgn="base"/>
            <a:r>
              <a:rPr lang="en-GB" dirty="0"/>
              <a:t>eye tracking</a:t>
            </a:r>
            <a:r>
              <a:rPr lang="en-US" dirty="0"/>
              <a:t>​</a:t>
            </a:r>
          </a:p>
          <a:p>
            <a:pPr fontAlgn="base"/>
            <a:r>
              <a:rPr lang="en-GB" b="1" i="1" dirty="0"/>
              <a:t>Behaviour Measures</a:t>
            </a:r>
            <a:r>
              <a:rPr lang="en-US" dirty="0"/>
              <a:t>​</a:t>
            </a:r>
          </a:p>
          <a:p>
            <a:pPr fontAlgn="base"/>
            <a:r>
              <a:rPr lang="en-GB" dirty="0"/>
              <a:t>E.g. verbal communications</a:t>
            </a:r>
            <a:r>
              <a:rPr lang="en-US" dirty="0"/>
              <a:t>​</a:t>
            </a:r>
            <a:br>
              <a:rPr lang="en-US" dirty="0"/>
            </a:br>
            <a:r>
              <a:rPr lang="en-GB" dirty="0"/>
              <a:t>Time to make response</a:t>
            </a:r>
            <a:r>
              <a:rPr lang="en-US" dirty="0"/>
              <a:t>​</a:t>
            </a:r>
          </a:p>
          <a:p>
            <a:pPr lvl="1" fontAlgn="base"/>
            <a:r>
              <a:rPr lang="en-US" b="1" i="1" dirty="0"/>
              <a:t>But need overt actions</a:t>
            </a:r>
          </a:p>
          <a:p>
            <a:pPr fontAlgn="base"/>
            <a:r>
              <a:rPr lang="en-GB" b="1" i="1" dirty="0"/>
              <a:t>Performance Measures</a:t>
            </a:r>
            <a:r>
              <a:rPr lang="en-US" dirty="0"/>
              <a:t>​</a:t>
            </a:r>
          </a:p>
          <a:p>
            <a:pPr lvl="1" fontAlgn="base"/>
            <a:r>
              <a:rPr lang="en-GB" dirty="0"/>
              <a:t>E.g. navigation performance and aircraft control (Andre et al., 1991)</a:t>
            </a:r>
            <a:r>
              <a:rPr lang="en-US" dirty="0"/>
              <a:t>​</a:t>
            </a:r>
          </a:p>
          <a:p>
            <a:pPr marL="0" indent="0" fontAlgn="base">
              <a:buNone/>
            </a:pPr>
            <a:r>
              <a:rPr lang="en-GB" dirty="0"/>
              <a:t>	BUT focus on </a:t>
            </a:r>
            <a:r>
              <a:rPr lang="en-GB" i="1" dirty="0"/>
              <a:t>outcome</a:t>
            </a:r>
            <a:r>
              <a:rPr lang="en-GB" dirty="0"/>
              <a:t> rather than </a:t>
            </a:r>
            <a:r>
              <a:rPr lang="en-GB" i="1" dirty="0"/>
              <a:t>SA itself</a:t>
            </a:r>
            <a:r>
              <a:rPr lang="en-US" dirty="0"/>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3322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measurement 2</a:t>
            </a:r>
          </a:p>
        </p:txBody>
      </p:sp>
      <p:sp>
        <p:nvSpPr>
          <p:cNvPr id="3" name="Content Placeholder 2"/>
          <p:cNvSpPr>
            <a:spLocks noGrp="1"/>
          </p:cNvSpPr>
          <p:nvPr>
            <p:ph sz="quarter" idx="13"/>
          </p:nvPr>
        </p:nvSpPr>
        <p:spPr>
          <a:xfrm>
            <a:off x="59635" y="1188340"/>
            <a:ext cx="11867322" cy="3746498"/>
          </a:xfrm>
        </p:spPr>
        <p:txBody>
          <a:bodyPr/>
          <a:lstStyle/>
          <a:p>
            <a:pPr fontAlgn="base"/>
            <a:r>
              <a:rPr lang="en-GB" b="1" i="1" dirty="0"/>
              <a:t>Subjective techniques</a:t>
            </a:r>
            <a:r>
              <a:rPr lang="en-US" dirty="0"/>
              <a:t>​</a:t>
            </a:r>
          </a:p>
          <a:p>
            <a:pPr fontAlgn="base"/>
            <a:r>
              <a:rPr lang="en-GB" dirty="0"/>
              <a:t>e.g. Situational Awareness Rating Technique (SART) (Taylor, 1990)</a:t>
            </a:r>
            <a:r>
              <a:rPr lang="en-US" dirty="0"/>
              <a:t>​</a:t>
            </a:r>
          </a:p>
          <a:p>
            <a:pPr fontAlgn="base"/>
            <a:r>
              <a:rPr lang="en-GB" dirty="0"/>
              <a:t>Operators rate a system design based on amount of demand on attentional resources, supply of attentional resources, and understanding of the situation provided</a:t>
            </a:r>
            <a:r>
              <a:rPr lang="en-US" dirty="0"/>
              <a:t>​</a:t>
            </a:r>
          </a:p>
          <a:p>
            <a:pPr fontAlgn="base"/>
            <a:endParaRPr lang="en-GB" b="1" i="1" dirty="0"/>
          </a:p>
          <a:p>
            <a:pPr fontAlgn="base"/>
            <a:r>
              <a:rPr lang="en-GB" b="1" i="1" dirty="0"/>
              <a:t>Probe techniques</a:t>
            </a:r>
            <a:r>
              <a:rPr lang="en-US" dirty="0"/>
              <a:t>​</a:t>
            </a:r>
          </a:p>
          <a:p>
            <a:pPr lvl="1" fontAlgn="base"/>
            <a:r>
              <a:rPr lang="en-GB" dirty="0"/>
              <a:t>More detailed questioning about task requirements</a:t>
            </a:r>
            <a:r>
              <a:rPr lang="en-US" dirty="0"/>
              <a:t>​</a:t>
            </a:r>
          </a:p>
          <a:p>
            <a:pPr lvl="1" fontAlgn="base"/>
            <a:r>
              <a:rPr lang="en-GB" dirty="0"/>
              <a:t>Interrupt task to obtain instant report of current SA</a:t>
            </a:r>
            <a:r>
              <a:rPr lang="en-US" dirty="0"/>
              <a:t>​</a:t>
            </a:r>
          </a:p>
          <a:p>
            <a:pPr lvl="1" fontAlgn="base"/>
            <a:r>
              <a:rPr lang="en-GB" dirty="0"/>
              <a:t>Situation Awareness Global Assessment Technique (SAGAT) (</a:t>
            </a:r>
            <a:r>
              <a:rPr lang="en-GB" dirty="0" err="1"/>
              <a:t>Endsley</a:t>
            </a:r>
            <a:r>
              <a:rPr lang="en-GB" dirty="0"/>
              <a:t>, 1987) queries about all three levels of SA</a:t>
            </a:r>
            <a:r>
              <a:rPr lang="en-US" dirty="0"/>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567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Attention – different types</a:t>
            </a:r>
            <a:endParaRPr lang="en-GB" sz="1600" dirty="0">
              <a:solidFill>
                <a:srgbClr val="FF0000"/>
              </a:solidFill>
            </a:endParaRPr>
          </a:p>
        </p:txBody>
      </p:sp>
      <p:graphicFrame>
        <p:nvGraphicFramePr>
          <p:cNvPr id="13" name="Table 3" title="imgae showing different types of attention">
            <a:extLst>
              <a:ext uri="{FF2B5EF4-FFF2-40B4-BE49-F238E27FC236}">
                <a16:creationId xmlns:a16="http://schemas.microsoft.com/office/drawing/2014/main" id="{F66CC86B-5FEF-4EC8-8C1F-3C5DA0A8512A}"/>
              </a:ext>
            </a:extLst>
          </p:cNvPr>
          <p:cNvGraphicFramePr>
            <a:graphicFrameLocks noGrp="1"/>
          </p:cNvGraphicFramePr>
          <p:nvPr/>
        </p:nvGraphicFramePr>
        <p:xfrm>
          <a:off x="2551196" y="1290277"/>
          <a:ext cx="6552728" cy="5323667"/>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2231246259"/>
                    </a:ext>
                  </a:extLst>
                </a:gridCol>
                <a:gridCol w="3276364">
                  <a:extLst>
                    <a:ext uri="{9D8B030D-6E8A-4147-A177-3AD203B41FA5}">
                      <a16:colId xmlns:a16="http://schemas.microsoft.com/office/drawing/2014/main" val="499488614"/>
                    </a:ext>
                  </a:extLst>
                </a:gridCol>
              </a:tblGrid>
              <a:tr h="2516192">
                <a:tc>
                  <a:txBody>
                    <a:bodyPr/>
                    <a:lstStyle/>
                    <a:p>
                      <a:pPr eaLnBrk="1" hangingPunct="1">
                        <a:lnSpc>
                          <a:spcPct val="80000"/>
                        </a:lnSpc>
                      </a:pPr>
                      <a:r>
                        <a:rPr lang="en-GB" sz="2000" i="1" dirty="0"/>
                        <a:t>Selective attention</a:t>
                      </a:r>
                    </a:p>
                    <a:p>
                      <a:pPr lvl="1" eaLnBrk="1" hangingPunct="1">
                        <a:lnSpc>
                          <a:spcPct val="80000"/>
                        </a:lnSpc>
                      </a:pPr>
                      <a:r>
                        <a:rPr lang="en-GB" sz="1200" dirty="0"/>
                        <a:t>Our ability to selectively attend to a stimuli while ignoring irrelevant stimuli. </a:t>
                      </a:r>
                      <a:endParaRPr lang="en-US" sz="1200" dirty="0"/>
                    </a:p>
                  </a:txBody>
                  <a:tcPr/>
                </a:tc>
                <a:tc>
                  <a:txBody>
                    <a:bodyPr/>
                    <a:lstStyle/>
                    <a:p>
                      <a:pPr eaLnBrk="1" hangingPunct="1">
                        <a:lnSpc>
                          <a:spcPct val="80000"/>
                        </a:lnSpc>
                      </a:pPr>
                      <a:r>
                        <a:rPr lang="en-GB" sz="2000" i="1" dirty="0"/>
                        <a:t>Focused attention</a:t>
                      </a:r>
                    </a:p>
                    <a:p>
                      <a:pPr lvl="1" eaLnBrk="1" hangingPunct="1">
                        <a:lnSpc>
                          <a:spcPct val="80000"/>
                        </a:lnSpc>
                      </a:pPr>
                      <a:r>
                        <a:rPr lang="en-GB" sz="1200" dirty="0"/>
                        <a:t>Our ability to have our attention “caught” by a specific stimulus; ability to concentrate on </a:t>
                      </a:r>
                      <a:r>
                        <a:rPr lang="en-GB" sz="1200"/>
                        <a:t>a stimulus.  </a:t>
                      </a:r>
                      <a:endParaRPr lang="en-GB" sz="1200" i="1" dirty="0"/>
                    </a:p>
                    <a:p>
                      <a:endParaRPr lang="en-US" dirty="0"/>
                    </a:p>
                  </a:txBody>
                  <a:tcPr/>
                </a:tc>
                <a:extLst>
                  <a:ext uri="{0D108BD9-81ED-4DB2-BD59-A6C34878D82A}">
                    <a16:rowId xmlns:a16="http://schemas.microsoft.com/office/drawing/2014/main" val="1016065585"/>
                  </a:ext>
                </a:extLst>
              </a:tr>
              <a:tr h="2807475">
                <a:tc>
                  <a:txBody>
                    <a:bodyPr/>
                    <a:lstStyle/>
                    <a:p>
                      <a:pPr eaLnBrk="1" hangingPunct="1">
                        <a:lnSpc>
                          <a:spcPct val="80000"/>
                        </a:lnSpc>
                      </a:pPr>
                      <a:r>
                        <a:rPr lang="en-GB" sz="2000" i="1" dirty="0"/>
                        <a:t>Divided attention</a:t>
                      </a:r>
                    </a:p>
                    <a:p>
                      <a:pPr lvl="1" eaLnBrk="1" hangingPunct="1">
                        <a:lnSpc>
                          <a:spcPct val="80000"/>
                        </a:lnSpc>
                      </a:pPr>
                      <a:r>
                        <a:rPr lang="en-GB" sz="1200" dirty="0"/>
                        <a:t>Two or more separate tasks must be performed simultaneously and attention must be paid to both</a:t>
                      </a:r>
                      <a:endParaRPr lang="en-GB" sz="1200" i="1" dirty="0"/>
                    </a:p>
                    <a:p>
                      <a:endParaRPr lang="en-US" dirty="0"/>
                    </a:p>
                  </a:txBody>
                  <a:tcPr/>
                </a:tc>
                <a:tc>
                  <a:txBody>
                    <a:bodyPr/>
                    <a:lstStyle/>
                    <a:p>
                      <a:pPr eaLnBrk="1" hangingPunct="1">
                        <a:lnSpc>
                          <a:spcPct val="80000"/>
                        </a:lnSpc>
                      </a:pPr>
                      <a:r>
                        <a:rPr lang="en-GB" sz="2000" i="1" dirty="0"/>
                        <a:t>Sustained attention</a:t>
                      </a:r>
                    </a:p>
                    <a:p>
                      <a:pPr lvl="1" eaLnBrk="1" hangingPunct="1">
                        <a:lnSpc>
                          <a:spcPct val="80000"/>
                        </a:lnSpc>
                      </a:pPr>
                      <a:r>
                        <a:rPr lang="en-GB" sz="1200" dirty="0"/>
                        <a:t>Monitoring or vigilance tasks requiring the detection of infrequently occurring signals over prolonged periods of time (Signal detection theory)</a:t>
                      </a:r>
                    </a:p>
                    <a:p>
                      <a:endParaRPr lang="en-US" dirty="0"/>
                    </a:p>
                  </a:txBody>
                  <a:tcPr/>
                </a:tc>
                <a:extLst>
                  <a:ext uri="{0D108BD9-81ED-4DB2-BD59-A6C34878D82A}">
                    <a16:rowId xmlns:a16="http://schemas.microsoft.com/office/drawing/2014/main" val="2757384150"/>
                  </a:ext>
                </a:extLst>
              </a:tr>
            </a:tbl>
          </a:graphicData>
        </a:graphic>
      </p:graphicFrame>
      <p:pic>
        <p:nvPicPr>
          <p:cNvPr id="14" name="Picture 13" descr="anaesthetic.bmp" title="Image of a healthcare monitoring device">
            <a:extLst>
              <a:ext uri="{FF2B5EF4-FFF2-40B4-BE49-F238E27FC236}">
                <a16:creationId xmlns:a16="http://schemas.microsoft.com/office/drawing/2014/main" id="{2BFF1789-A16E-45EC-BF74-860781FD9211}"/>
              </a:ext>
            </a:extLst>
          </p:cNvPr>
          <p:cNvPicPr>
            <a:picLocks noChangeAspect="1"/>
          </p:cNvPicPr>
          <p:nvPr/>
        </p:nvPicPr>
        <p:blipFill>
          <a:blip r:embed="rId3" cstate="print"/>
          <a:srcRect l="49824" t="46992" b="8955"/>
          <a:stretch>
            <a:fillRect/>
          </a:stretch>
        </p:blipFill>
        <p:spPr>
          <a:xfrm>
            <a:off x="4075042" y="2194424"/>
            <a:ext cx="1585867" cy="1481419"/>
          </a:xfrm>
          <a:prstGeom prst="rect">
            <a:avLst/>
          </a:prstGeom>
        </p:spPr>
      </p:pic>
      <p:pic>
        <p:nvPicPr>
          <p:cNvPr id="15" name="Picture 14" descr="cooking dinner.bmp" title="Image of a roast dinner">
            <a:extLst>
              <a:ext uri="{FF2B5EF4-FFF2-40B4-BE49-F238E27FC236}">
                <a16:creationId xmlns:a16="http://schemas.microsoft.com/office/drawing/2014/main" id="{6023CCD2-6066-4C16-87CA-8E0A1F46E4F7}"/>
              </a:ext>
            </a:extLst>
          </p:cNvPr>
          <p:cNvPicPr>
            <a:picLocks noChangeAspect="1"/>
          </p:cNvPicPr>
          <p:nvPr/>
        </p:nvPicPr>
        <p:blipFill>
          <a:blip r:embed="rId4" cstate="print"/>
          <a:stretch>
            <a:fillRect/>
          </a:stretch>
        </p:blipFill>
        <p:spPr>
          <a:xfrm>
            <a:off x="3703324" y="4582105"/>
            <a:ext cx="2056667" cy="1954905"/>
          </a:xfrm>
          <a:prstGeom prst="rect">
            <a:avLst/>
          </a:prstGeom>
        </p:spPr>
      </p:pic>
      <p:pic>
        <p:nvPicPr>
          <p:cNvPr id="16" name="Picture 15" descr="line judge.bmp" title="Image of a tennis lines-person">
            <a:extLst>
              <a:ext uri="{FF2B5EF4-FFF2-40B4-BE49-F238E27FC236}">
                <a16:creationId xmlns:a16="http://schemas.microsoft.com/office/drawing/2014/main" id="{5A2E7761-B5C4-4D51-B72D-F74E7599B5ED}"/>
              </a:ext>
            </a:extLst>
          </p:cNvPr>
          <p:cNvPicPr>
            <a:picLocks noChangeAspect="1"/>
          </p:cNvPicPr>
          <p:nvPr/>
        </p:nvPicPr>
        <p:blipFill>
          <a:blip r:embed="rId5" cstate="print"/>
          <a:srcRect t="15613"/>
          <a:stretch>
            <a:fillRect/>
          </a:stretch>
        </p:blipFill>
        <p:spPr>
          <a:xfrm>
            <a:off x="7519748" y="2021214"/>
            <a:ext cx="1426009" cy="1654630"/>
          </a:xfrm>
          <a:prstGeom prst="rect">
            <a:avLst/>
          </a:prstGeom>
        </p:spPr>
      </p:pic>
      <p:pic>
        <p:nvPicPr>
          <p:cNvPr id="17" name="Picture 16" descr="cctv.bmp" title="Image of a control room operator monitoring CCTV">
            <a:extLst>
              <a:ext uri="{FF2B5EF4-FFF2-40B4-BE49-F238E27FC236}">
                <a16:creationId xmlns:a16="http://schemas.microsoft.com/office/drawing/2014/main" id="{4900A18D-04B9-42D8-9ADE-C5EE72051F92}"/>
              </a:ext>
            </a:extLst>
          </p:cNvPr>
          <p:cNvPicPr>
            <a:picLocks noChangeAspect="1"/>
          </p:cNvPicPr>
          <p:nvPr/>
        </p:nvPicPr>
        <p:blipFill>
          <a:blip r:embed="rId6" cstate="print"/>
          <a:srcRect t="22138"/>
          <a:stretch>
            <a:fillRect/>
          </a:stretch>
        </p:blipFill>
        <p:spPr>
          <a:xfrm>
            <a:off x="6395047" y="4813744"/>
            <a:ext cx="2550710" cy="1616632"/>
          </a:xfrm>
          <a:prstGeom prst="rect">
            <a:avLst/>
          </a:prstGeom>
        </p:spPr>
      </p:pic>
    </p:spTree>
    <p:extLst>
      <p:ext uri="{BB962C8B-B14F-4D97-AF65-F5344CB8AC3E}">
        <p14:creationId xmlns:p14="http://schemas.microsoft.com/office/powerpoint/2010/main" val="1951688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measurement - SAGAT</a:t>
            </a:r>
          </a:p>
        </p:txBody>
      </p:sp>
      <p:sp>
        <p:nvSpPr>
          <p:cNvPr id="3" name="Content Placeholder 2"/>
          <p:cNvSpPr>
            <a:spLocks noGrp="1"/>
          </p:cNvSpPr>
          <p:nvPr>
            <p:ph sz="quarter" idx="13"/>
          </p:nvPr>
        </p:nvSpPr>
        <p:spPr>
          <a:xfrm>
            <a:off x="59635" y="1188340"/>
            <a:ext cx="11867322" cy="3746498"/>
          </a:xfrm>
        </p:spPr>
        <p:txBody>
          <a:bodyPr/>
          <a:lstStyle/>
          <a:p>
            <a:r>
              <a:rPr lang="en-GB" sz="2000" dirty="0"/>
              <a:t>SAGAT (Endsley 1988)– simulation based, and simulation is paused to query aspects of SA. Based on perception, comprehension, projection. </a:t>
            </a:r>
          </a:p>
          <a:p>
            <a:pPr lvl="1"/>
            <a:r>
              <a:rPr lang="en-GB" sz="2000" dirty="0"/>
              <a:t>Define the tasks to be analysed</a:t>
            </a:r>
          </a:p>
          <a:p>
            <a:pPr lvl="1"/>
            <a:r>
              <a:rPr lang="en-GB" sz="2000" dirty="0"/>
              <a:t>Conduct Hierarchical Task Analysis (HTA)</a:t>
            </a:r>
          </a:p>
          <a:p>
            <a:pPr lvl="1"/>
            <a:r>
              <a:rPr lang="en-GB" sz="2000" dirty="0"/>
              <a:t>Conduct an SA requirement analysis</a:t>
            </a:r>
          </a:p>
          <a:p>
            <a:pPr lvl="1"/>
            <a:r>
              <a:rPr lang="en-GB" sz="2000" dirty="0"/>
              <a:t>Select participants</a:t>
            </a:r>
          </a:p>
          <a:p>
            <a:pPr lvl="1"/>
            <a:r>
              <a:rPr lang="en-GB" sz="2000" dirty="0"/>
              <a:t>Brief participants</a:t>
            </a:r>
          </a:p>
          <a:p>
            <a:pPr lvl="1"/>
            <a:r>
              <a:rPr lang="en-GB" sz="2000" dirty="0"/>
              <a:t>Pilot run</a:t>
            </a:r>
          </a:p>
          <a:p>
            <a:pPr lvl="1"/>
            <a:r>
              <a:rPr lang="en-GB" sz="2000" dirty="0"/>
              <a:t>Perform task (on appropriate simulation)</a:t>
            </a:r>
          </a:p>
          <a:p>
            <a:pPr lvl="1"/>
            <a:r>
              <a:rPr lang="en-GB" sz="2000" dirty="0"/>
              <a:t>Pause simulation to ask pre-defined SA queries</a:t>
            </a:r>
          </a:p>
          <a:p>
            <a:pPr lvl="1"/>
            <a:r>
              <a:rPr lang="en-GB" sz="2000" dirty="0"/>
              <a:t>Compare answers to what was actually happening</a:t>
            </a:r>
          </a:p>
          <a:p>
            <a:pPr lvl="1"/>
            <a:r>
              <a:rPr lang="en-GB" sz="2000" dirty="0"/>
              <a:t>Calculate SA score</a:t>
            </a:r>
          </a:p>
        </p:txBody>
      </p:sp>
      <p:sp>
        <p:nvSpPr>
          <p:cNvPr id="5" name="Rectangle 4"/>
          <p:cNvSpPr/>
          <p:nvPr/>
        </p:nvSpPr>
        <p:spPr>
          <a:xfrm>
            <a:off x="0" y="6112212"/>
            <a:ext cx="11794434" cy="646331"/>
          </a:xfrm>
          <a:prstGeom prst="rect">
            <a:avLst/>
          </a:prstGeom>
        </p:spPr>
        <p:txBody>
          <a:bodyPr wrap="square">
            <a:spAutoFit/>
          </a:bodyPr>
          <a:lstStyle/>
          <a:p>
            <a:r>
              <a:rPr lang="en-GB" dirty="0" err="1"/>
              <a:t>Endsley</a:t>
            </a:r>
            <a:r>
              <a:rPr lang="en-GB" dirty="0"/>
              <a:t>, M.R., 1988, May. Situation awareness global assessment technique (SAGAT). In </a:t>
            </a:r>
            <a:r>
              <a:rPr lang="en-GB" i="1" dirty="0"/>
              <a:t>Proceedings of the IEEE 1988 national aerospace and electronics conference</a:t>
            </a:r>
            <a:r>
              <a:rPr lang="en-GB" dirty="0"/>
              <a:t> (pp. 789-795). IEEE.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7809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measurement – SAGAT (1)</a:t>
            </a:r>
          </a:p>
        </p:txBody>
      </p:sp>
      <p:sp>
        <p:nvSpPr>
          <p:cNvPr id="3" name="Content Placeholder 2"/>
          <p:cNvSpPr>
            <a:spLocks noGrp="1"/>
          </p:cNvSpPr>
          <p:nvPr>
            <p:ph sz="quarter" idx="13"/>
          </p:nvPr>
        </p:nvSpPr>
        <p:spPr>
          <a:xfrm>
            <a:off x="59635" y="1188340"/>
            <a:ext cx="11867322" cy="3746498"/>
          </a:xfrm>
        </p:spPr>
        <p:txBody>
          <a:bodyPr/>
          <a:lstStyle/>
          <a:p>
            <a:r>
              <a:rPr lang="en-GB" dirty="0"/>
              <a:t>SAGAT – what might be the limitations?</a:t>
            </a:r>
          </a:p>
        </p:txBody>
      </p:sp>
      <p:sp>
        <p:nvSpPr>
          <p:cNvPr id="5" name="Rectangle 4"/>
          <p:cNvSpPr/>
          <p:nvPr/>
        </p:nvSpPr>
        <p:spPr>
          <a:xfrm>
            <a:off x="0" y="6112212"/>
            <a:ext cx="11794434" cy="646331"/>
          </a:xfrm>
          <a:prstGeom prst="rect">
            <a:avLst/>
          </a:prstGeom>
        </p:spPr>
        <p:txBody>
          <a:bodyPr wrap="square">
            <a:spAutoFit/>
          </a:bodyPr>
          <a:lstStyle/>
          <a:p>
            <a:r>
              <a:rPr lang="en-GB" dirty="0" err="1"/>
              <a:t>Endsley</a:t>
            </a:r>
            <a:r>
              <a:rPr lang="en-GB" dirty="0"/>
              <a:t>, M.R., 1988, May. Situation awareness global assessment technique (SAGAT). In </a:t>
            </a:r>
            <a:r>
              <a:rPr lang="en-GB" i="1" dirty="0"/>
              <a:t>Proceedings of the IEEE 1988 national aerospace and electronics conference</a:t>
            </a:r>
            <a:r>
              <a:rPr lang="en-GB" dirty="0"/>
              <a:t> (pp. 789-795). IEEE.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7240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measurement – SAGAT (2)</a:t>
            </a:r>
          </a:p>
        </p:txBody>
      </p:sp>
      <p:sp>
        <p:nvSpPr>
          <p:cNvPr id="3" name="Content Placeholder 2"/>
          <p:cNvSpPr>
            <a:spLocks noGrp="1"/>
          </p:cNvSpPr>
          <p:nvPr>
            <p:ph sz="quarter" idx="13"/>
          </p:nvPr>
        </p:nvSpPr>
        <p:spPr>
          <a:xfrm>
            <a:off x="59635" y="1188340"/>
            <a:ext cx="11867322" cy="3746498"/>
          </a:xfrm>
        </p:spPr>
        <p:txBody>
          <a:bodyPr/>
          <a:lstStyle/>
          <a:p>
            <a:r>
              <a:rPr lang="en-GB" dirty="0"/>
              <a:t>SAGAT – what might be the limitations?</a:t>
            </a:r>
          </a:p>
          <a:p>
            <a:endParaRPr lang="en-GB" dirty="0"/>
          </a:p>
          <a:p>
            <a:pPr lvl="1"/>
            <a:r>
              <a:rPr lang="en-GB" dirty="0"/>
              <a:t>Requires simulator</a:t>
            </a:r>
          </a:p>
          <a:p>
            <a:pPr lvl="1"/>
            <a:r>
              <a:rPr lang="en-GB" dirty="0"/>
              <a:t>Queries are intrusive to primary task</a:t>
            </a:r>
          </a:p>
          <a:p>
            <a:pPr lvl="1"/>
            <a:r>
              <a:rPr lang="en-GB" dirty="0"/>
              <a:t>Pausing is disruptive</a:t>
            </a:r>
          </a:p>
          <a:p>
            <a:pPr lvl="1"/>
            <a:r>
              <a:rPr lang="en-GB" dirty="0"/>
              <a:t>Limited applicability in real world</a:t>
            </a:r>
          </a:p>
          <a:p>
            <a:pPr lvl="1"/>
            <a:r>
              <a:rPr lang="en-GB" dirty="0"/>
              <a:t>Not suitable for team SA</a:t>
            </a:r>
          </a:p>
          <a:p>
            <a:pPr lvl="1"/>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537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measurement - SART</a:t>
            </a:r>
          </a:p>
        </p:txBody>
      </p:sp>
      <p:sp>
        <p:nvSpPr>
          <p:cNvPr id="3" name="Content Placeholder 2"/>
          <p:cNvSpPr>
            <a:spLocks noGrp="1"/>
          </p:cNvSpPr>
          <p:nvPr>
            <p:ph sz="quarter" idx="13"/>
          </p:nvPr>
        </p:nvSpPr>
        <p:spPr>
          <a:xfrm>
            <a:off x="59635" y="1188340"/>
            <a:ext cx="11867322" cy="3746498"/>
          </a:xfrm>
        </p:spPr>
        <p:txBody>
          <a:bodyPr/>
          <a:lstStyle/>
          <a:p>
            <a:r>
              <a:rPr lang="en-GB" dirty="0"/>
              <a:t>Situation Awareness Rating Technique (SART, Taylor, 1990)</a:t>
            </a:r>
          </a:p>
          <a:p>
            <a:r>
              <a:rPr lang="en-GB" dirty="0"/>
              <a:t>Quick method of self-assessing SA</a:t>
            </a:r>
          </a:p>
          <a:p>
            <a:r>
              <a:rPr lang="en-GB" dirty="0"/>
              <a:t>Subjective rating method, against themes of </a:t>
            </a:r>
          </a:p>
          <a:p>
            <a:pPr lvl="1"/>
            <a:r>
              <a:rPr lang="en-GB" dirty="0"/>
              <a:t>Demands on attentional resources</a:t>
            </a:r>
          </a:p>
          <a:p>
            <a:pPr lvl="1"/>
            <a:r>
              <a:rPr lang="en-GB" dirty="0"/>
              <a:t>Supply of attentional resources</a:t>
            </a:r>
          </a:p>
          <a:p>
            <a:pPr lvl="1"/>
            <a:r>
              <a:rPr lang="en-GB" dirty="0"/>
              <a:t>Understanding of the situation</a:t>
            </a:r>
          </a:p>
          <a:p>
            <a:r>
              <a:rPr lang="en-GB" dirty="0"/>
              <a:t>We’re going to give it a go! </a:t>
            </a:r>
          </a:p>
          <a:p>
            <a:pPr marL="457200" lvl="1" indent="0">
              <a:buNone/>
            </a:pPr>
            <a:endParaRPr lang="en-GB" dirty="0"/>
          </a:p>
          <a:p>
            <a:pPr marL="457200" lvl="1" indent="0">
              <a:buNone/>
            </a:pPr>
            <a:r>
              <a:rPr lang="en-GB" dirty="0"/>
              <a:t>		</a:t>
            </a:r>
          </a:p>
          <a:p>
            <a:pPr lvl="1"/>
            <a:endParaRPr lang="en-GB" dirty="0"/>
          </a:p>
        </p:txBody>
      </p:sp>
      <p:sp>
        <p:nvSpPr>
          <p:cNvPr id="5" name="Rectangle 4"/>
          <p:cNvSpPr/>
          <p:nvPr/>
        </p:nvSpPr>
        <p:spPr>
          <a:xfrm>
            <a:off x="165810" y="6136700"/>
            <a:ext cx="11654971" cy="584775"/>
          </a:xfrm>
          <a:prstGeom prst="rect">
            <a:avLst/>
          </a:prstGeom>
        </p:spPr>
        <p:txBody>
          <a:bodyPr wrap="square">
            <a:spAutoFit/>
          </a:bodyPr>
          <a:lstStyle/>
          <a:p>
            <a:r>
              <a:rPr lang="en-GB" sz="1600" dirty="0">
                <a:solidFill>
                  <a:srgbClr val="666666"/>
                </a:solidFill>
                <a:latin typeface="arial" panose="020B0604020202020204" pitchFamily="34" charset="0"/>
              </a:rPr>
              <a:t>Taylor, R. M. (1990). Situation awareness rating technique (SART): the development of a tool for aircrew systems design. In Situational Awareness in Aerospace Operations (Chapter 3). France: Neuilly sur-Seine, NATO-AGARD-CP-478.</a:t>
            </a:r>
            <a:endParaRPr lang="en-GB" sz="16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432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SART SA=U-(D-S)</a:t>
            </a:r>
          </a:p>
        </p:txBody>
      </p:sp>
      <p:graphicFrame>
        <p:nvGraphicFramePr>
          <p:cNvPr id="5" name="Table 4" title="SART scales"/>
          <p:cNvGraphicFramePr>
            <a:graphicFrameLocks noGrp="1"/>
          </p:cNvGraphicFramePr>
          <p:nvPr>
            <p:extLst>
              <p:ext uri="{D42A27DB-BD31-4B8C-83A1-F6EECF244321}">
                <p14:modId xmlns:p14="http://schemas.microsoft.com/office/powerpoint/2010/main" val="3148407895"/>
              </p:ext>
            </p:extLst>
          </p:nvPr>
        </p:nvGraphicFramePr>
        <p:xfrm>
          <a:off x="163443" y="1029589"/>
          <a:ext cx="11465339" cy="5791200"/>
        </p:xfrm>
        <a:graphic>
          <a:graphicData uri="http://schemas.openxmlformats.org/drawingml/2006/table">
            <a:tbl>
              <a:tblPr firstRow="1" bandRow="1">
                <a:tableStyleId>{69CF1AB2-1976-4502-BF36-3FF5EA218861}</a:tableStyleId>
              </a:tblPr>
              <a:tblGrid>
                <a:gridCol w="1228035">
                  <a:extLst>
                    <a:ext uri="{9D8B030D-6E8A-4147-A177-3AD203B41FA5}">
                      <a16:colId xmlns:a16="http://schemas.microsoft.com/office/drawing/2014/main" val="2561696791"/>
                    </a:ext>
                  </a:extLst>
                </a:gridCol>
                <a:gridCol w="2723322">
                  <a:extLst>
                    <a:ext uri="{9D8B030D-6E8A-4147-A177-3AD203B41FA5}">
                      <a16:colId xmlns:a16="http://schemas.microsoft.com/office/drawing/2014/main" val="2210823454"/>
                    </a:ext>
                  </a:extLst>
                </a:gridCol>
                <a:gridCol w="7513982">
                  <a:extLst>
                    <a:ext uri="{9D8B030D-6E8A-4147-A177-3AD203B41FA5}">
                      <a16:colId xmlns:a16="http://schemas.microsoft.com/office/drawing/2014/main" val="1941783392"/>
                    </a:ext>
                  </a:extLst>
                </a:gridCol>
              </a:tblGrid>
              <a:tr h="370840">
                <a:tc rowSpan="3">
                  <a:txBody>
                    <a:bodyPr/>
                    <a:lstStyle/>
                    <a:p>
                      <a:pPr algn="ctr"/>
                      <a:r>
                        <a:rPr lang="en-GB" sz="1600" b="0" dirty="0"/>
                        <a:t>Demand</a:t>
                      </a:r>
                    </a:p>
                    <a:p>
                      <a:pPr algn="ctr"/>
                      <a:r>
                        <a:rPr lang="en-GB" sz="1600" b="0" dirty="0"/>
                        <a:t>(reduces)</a:t>
                      </a:r>
                    </a:p>
                  </a:txBody>
                  <a:tcPr vert="vert270"/>
                </a:tc>
                <a:tc>
                  <a:txBody>
                    <a:bodyPr/>
                    <a:lstStyle/>
                    <a:p>
                      <a:r>
                        <a:rPr lang="en-GB" sz="1600" b="0" dirty="0"/>
                        <a:t>Instability of situation</a:t>
                      </a:r>
                    </a:p>
                  </a:txBody>
                  <a:tcPr/>
                </a:tc>
                <a:tc>
                  <a:txBody>
                    <a:bodyPr/>
                    <a:lstStyle/>
                    <a:p>
                      <a:r>
                        <a:rPr lang="en-GB" sz="1600" b="0" dirty="0"/>
                        <a:t>How changeable</a:t>
                      </a:r>
                      <a:r>
                        <a:rPr lang="en-GB" sz="1600" b="0" baseline="0" dirty="0"/>
                        <a:t> is the situation? Is the situation highly unstable and likely to change suddenly (high), or is it very stable and straightforward (low)?</a:t>
                      </a:r>
                      <a:endParaRPr lang="en-GB" sz="1600" b="0" dirty="0"/>
                    </a:p>
                  </a:txBody>
                  <a:tcPr/>
                </a:tc>
                <a:extLst>
                  <a:ext uri="{0D108BD9-81ED-4DB2-BD59-A6C34878D82A}">
                    <a16:rowId xmlns:a16="http://schemas.microsoft.com/office/drawing/2014/main" val="1082931042"/>
                  </a:ext>
                </a:extLst>
              </a:tr>
              <a:tr h="370840">
                <a:tc vMerge="1">
                  <a:txBody>
                    <a:bodyPr/>
                    <a:lstStyle/>
                    <a:p>
                      <a:endParaRPr lang="en-GB" dirty="0"/>
                    </a:p>
                  </a:txBody>
                  <a:tcPr/>
                </a:tc>
                <a:tc>
                  <a:txBody>
                    <a:bodyPr/>
                    <a:lstStyle/>
                    <a:p>
                      <a:r>
                        <a:rPr lang="en-GB" sz="1600" b="0" dirty="0"/>
                        <a:t>Complexity</a:t>
                      </a:r>
                      <a:r>
                        <a:rPr lang="en-GB" sz="1600" b="0" baseline="0" dirty="0"/>
                        <a:t> of situation</a:t>
                      </a:r>
                      <a:endParaRPr lang="en-GB" sz="1600" b="0" dirty="0"/>
                    </a:p>
                  </a:txBody>
                  <a:tcPr/>
                </a:tc>
                <a:tc>
                  <a:txBody>
                    <a:bodyPr/>
                    <a:lstStyle/>
                    <a:p>
                      <a:r>
                        <a:rPr lang="en-GB" sz="1600" b="0" dirty="0"/>
                        <a:t>How complicated</a:t>
                      </a:r>
                      <a:r>
                        <a:rPr lang="en-GB" sz="1600" b="0" baseline="0" dirty="0"/>
                        <a:t> is the situation? Is it complex with many interrelated components (high) or is it simple and straightforward (low)?</a:t>
                      </a:r>
                      <a:endParaRPr lang="en-GB" sz="1600" b="0" dirty="0"/>
                    </a:p>
                  </a:txBody>
                  <a:tcPr/>
                </a:tc>
                <a:extLst>
                  <a:ext uri="{0D108BD9-81ED-4DB2-BD59-A6C34878D82A}">
                    <a16:rowId xmlns:a16="http://schemas.microsoft.com/office/drawing/2014/main" val="856268988"/>
                  </a:ext>
                </a:extLst>
              </a:tr>
              <a:tr h="370840">
                <a:tc vMerge="1">
                  <a:txBody>
                    <a:bodyPr/>
                    <a:lstStyle/>
                    <a:p>
                      <a:endParaRPr lang="en-GB" dirty="0"/>
                    </a:p>
                  </a:txBody>
                  <a:tcPr/>
                </a:tc>
                <a:tc>
                  <a:txBody>
                    <a:bodyPr/>
                    <a:lstStyle/>
                    <a:p>
                      <a:r>
                        <a:rPr lang="en-GB" sz="1600" b="0" dirty="0"/>
                        <a:t>Variability of situation</a:t>
                      </a:r>
                    </a:p>
                  </a:txBody>
                  <a:tcPr/>
                </a:tc>
                <a:tc>
                  <a:txBody>
                    <a:bodyPr/>
                    <a:lstStyle/>
                    <a:p>
                      <a:r>
                        <a:rPr lang="en-GB" sz="1600" b="0" dirty="0"/>
                        <a:t>How many variables are changing in the situation?</a:t>
                      </a:r>
                      <a:r>
                        <a:rPr lang="en-GB" sz="1600" b="0" baseline="0" dirty="0"/>
                        <a:t> Are there a large number of factors varying (high) or are there very few variables changing (low)?</a:t>
                      </a:r>
                    </a:p>
                  </a:txBody>
                  <a:tcPr/>
                </a:tc>
                <a:extLst>
                  <a:ext uri="{0D108BD9-81ED-4DB2-BD59-A6C34878D82A}">
                    <a16:rowId xmlns:a16="http://schemas.microsoft.com/office/drawing/2014/main" val="538792613"/>
                  </a:ext>
                </a:extLst>
              </a:tr>
              <a:tr h="370840">
                <a:tc rowSpan="4">
                  <a:txBody>
                    <a:bodyPr/>
                    <a:lstStyle/>
                    <a:p>
                      <a:pPr algn="ctr"/>
                      <a:r>
                        <a:rPr lang="en-GB" sz="1600" dirty="0"/>
                        <a:t>Attentional supply</a:t>
                      </a:r>
                    </a:p>
                    <a:p>
                      <a:pPr algn="ctr"/>
                      <a:r>
                        <a:rPr lang="en-GB" sz="1600" dirty="0"/>
                        <a:t>(increases)</a:t>
                      </a:r>
                    </a:p>
                  </a:txBody>
                  <a:tcPr vert="vert270"/>
                </a:tc>
                <a:tc>
                  <a:txBody>
                    <a:bodyPr/>
                    <a:lstStyle/>
                    <a:p>
                      <a:r>
                        <a:rPr lang="en-GB" sz="1600" dirty="0"/>
                        <a:t>Arousal</a:t>
                      </a:r>
                    </a:p>
                  </a:txBody>
                  <a:tcPr/>
                </a:tc>
                <a:tc>
                  <a:txBody>
                    <a:bodyPr/>
                    <a:lstStyle/>
                    <a:p>
                      <a:r>
                        <a:rPr lang="en-GB" sz="1600" dirty="0"/>
                        <a:t>How</a:t>
                      </a:r>
                      <a:r>
                        <a:rPr lang="en-GB" sz="1600" baseline="0" dirty="0"/>
                        <a:t> aroused are you in the situation? Are you alert and ready for activity (high) or do you have a low degree of alertness (low)?</a:t>
                      </a:r>
                      <a:endParaRPr lang="en-GB" sz="1600" dirty="0"/>
                    </a:p>
                  </a:txBody>
                  <a:tcPr/>
                </a:tc>
                <a:extLst>
                  <a:ext uri="{0D108BD9-81ED-4DB2-BD59-A6C34878D82A}">
                    <a16:rowId xmlns:a16="http://schemas.microsoft.com/office/drawing/2014/main" val="94311504"/>
                  </a:ext>
                </a:extLst>
              </a:tr>
              <a:tr h="370840">
                <a:tc vMerge="1">
                  <a:txBody>
                    <a:bodyPr/>
                    <a:lstStyle/>
                    <a:p>
                      <a:endParaRPr lang="en-GB" dirty="0"/>
                    </a:p>
                  </a:txBody>
                  <a:tcPr/>
                </a:tc>
                <a:tc>
                  <a:txBody>
                    <a:bodyPr/>
                    <a:lstStyle/>
                    <a:p>
                      <a:r>
                        <a:rPr lang="en-GB" sz="1600" dirty="0"/>
                        <a:t>Concentration of attention</a:t>
                      </a:r>
                    </a:p>
                  </a:txBody>
                  <a:tcPr/>
                </a:tc>
                <a:tc>
                  <a:txBody>
                    <a:bodyPr/>
                    <a:lstStyle/>
                    <a:p>
                      <a:r>
                        <a:rPr lang="en-GB" sz="1600" dirty="0"/>
                        <a:t>How much are you concentrating on the situation? Are you bringing all your thoughts</a:t>
                      </a:r>
                      <a:r>
                        <a:rPr lang="en-GB" sz="1600" baseline="0" dirty="0"/>
                        <a:t> to bear (high) or is your attention elsewhere (low)?</a:t>
                      </a:r>
                      <a:endParaRPr lang="en-GB" sz="1600" dirty="0"/>
                    </a:p>
                  </a:txBody>
                  <a:tcPr/>
                </a:tc>
                <a:extLst>
                  <a:ext uri="{0D108BD9-81ED-4DB2-BD59-A6C34878D82A}">
                    <a16:rowId xmlns:a16="http://schemas.microsoft.com/office/drawing/2014/main" val="3921635579"/>
                  </a:ext>
                </a:extLst>
              </a:tr>
              <a:tr h="370840">
                <a:tc vMerge="1">
                  <a:txBody>
                    <a:bodyPr/>
                    <a:lstStyle/>
                    <a:p>
                      <a:endParaRPr lang="en-GB" dirty="0"/>
                    </a:p>
                  </a:txBody>
                  <a:tcPr/>
                </a:tc>
                <a:tc>
                  <a:txBody>
                    <a:bodyPr/>
                    <a:lstStyle/>
                    <a:p>
                      <a:r>
                        <a:rPr lang="en-GB" sz="1600" dirty="0"/>
                        <a:t>Division</a:t>
                      </a:r>
                      <a:r>
                        <a:rPr lang="en-GB" sz="1600" baseline="0" dirty="0"/>
                        <a:t> of attention</a:t>
                      </a:r>
                      <a:endParaRPr lang="en-GB" sz="1600" dirty="0"/>
                    </a:p>
                  </a:txBody>
                  <a:tcPr/>
                </a:tc>
                <a:tc>
                  <a:txBody>
                    <a:bodyPr/>
                    <a:lstStyle/>
                    <a:p>
                      <a:r>
                        <a:rPr lang="en-GB" sz="1600" dirty="0"/>
                        <a:t>How much is your attention divided in the situation? Are you concentrating</a:t>
                      </a:r>
                      <a:r>
                        <a:rPr lang="en-GB" sz="1600" baseline="0" dirty="0"/>
                        <a:t> on many aspects of the situation (high) or focussed on only one (low)?</a:t>
                      </a:r>
                      <a:endParaRPr lang="en-GB" sz="1600" dirty="0"/>
                    </a:p>
                  </a:txBody>
                  <a:tcPr/>
                </a:tc>
                <a:extLst>
                  <a:ext uri="{0D108BD9-81ED-4DB2-BD59-A6C34878D82A}">
                    <a16:rowId xmlns:a16="http://schemas.microsoft.com/office/drawing/2014/main" val="361289277"/>
                  </a:ext>
                </a:extLst>
              </a:tr>
              <a:tr h="370840">
                <a:tc vMerge="1">
                  <a:txBody>
                    <a:bodyPr/>
                    <a:lstStyle/>
                    <a:p>
                      <a:endParaRPr lang="en-GB" dirty="0"/>
                    </a:p>
                  </a:txBody>
                  <a:tcPr/>
                </a:tc>
                <a:tc>
                  <a:txBody>
                    <a:bodyPr/>
                    <a:lstStyle/>
                    <a:p>
                      <a:r>
                        <a:rPr lang="en-GB" sz="1600" dirty="0"/>
                        <a:t>Spare mental capacity</a:t>
                      </a:r>
                    </a:p>
                  </a:txBody>
                  <a:tcPr/>
                </a:tc>
                <a:tc>
                  <a:txBody>
                    <a:bodyPr/>
                    <a:lstStyle/>
                    <a:p>
                      <a:r>
                        <a:rPr lang="en-GB" sz="1600" dirty="0"/>
                        <a:t>How much mental capacity do you have to spare in the situation? Do you have sufficient to</a:t>
                      </a:r>
                      <a:r>
                        <a:rPr lang="en-GB" sz="1600" baseline="0" dirty="0"/>
                        <a:t> attend to many variables (high)</a:t>
                      </a:r>
                      <a:endParaRPr lang="en-GB" sz="1600" dirty="0"/>
                    </a:p>
                  </a:txBody>
                  <a:tcPr/>
                </a:tc>
                <a:extLst>
                  <a:ext uri="{0D108BD9-81ED-4DB2-BD59-A6C34878D82A}">
                    <a16:rowId xmlns:a16="http://schemas.microsoft.com/office/drawing/2014/main" val="1082848891"/>
                  </a:ext>
                </a:extLst>
              </a:tr>
              <a:tr h="370840">
                <a:tc rowSpan="3">
                  <a:txBody>
                    <a:bodyPr/>
                    <a:lstStyle/>
                    <a:p>
                      <a:pPr algn="ctr"/>
                      <a:r>
                        <a:rPr lang="en-GB" sz="1600" dirty="0"/>
                        <a:t>Understanding</a:t>
                      </a:r>
                    </a:p>
                    <a:p>
                      <a:pPr algn="ctr"/>
                      <a:r>
                        <a:rPr lang="en-GB" sz="1600" dirty="0"/>
                        <a:t>(increases)</a:t>
                      </a:r>
                    </a:p>
                  </a:txBody>
                  <a:tcPr vert="vert270"/>
                </a:tc>
                <a:tc>
                  <a:txBody>
                    <a:bodyPr/>
                    <a:lstStyle/>
                    <a:p>
                      <a:r>
                        <a:rPr lang="en-GB" sz="1600" dirty="0"/>
                        <a:t>Information quantity</a:t>
                      </a:r>
                    </a:p>
                  </a:txBody>
                  <a:tcPr/>
                </a:tc>
                <a:tc>
                  <a:txBody>
                    <a:bodyPr/>
                    <a:lstStyle/>
                    <a:p>
                      <a:r>
                        <a:rPr lang="en-GB" sz="1600" dirty="0"/>
                        <a:t>How much information have you gained about the situation? Have you received and understood a great deal of knowledge (high) or very little (low)?</a:t>
                      </a:r>
                    </a:p>
                  </a:txBody>
                  <a:tcPr/>
                </a:tc>
                <a:extLst>
                  <a:ext uri="{0D108BD9-81ED-4DB2-BD59-A6C34878D82A}">
                    <a16:rowId xmlns:a16="http://schemas.microsoft.com/office/drawing/2014/main" val="3926151939"/>
                  </a:ext>
                </a:extLst>
              </a:tr>
              <a:tr h="370840">
                <a:tc vMerge="1">
                  <a:txBody>
                    <a:bodyPr/>
                    <a:lstStyle/>
                    <a:p>
                      <a:endParaRPr lang="en-GB" dirty="0"/>
                    </a:p>
                  </a:txBody>
                  <a:tcPr/>
                </a:tc>
                <a:tc>
                  <a:txBody>
                    <a:bodyPr/>
                    <a:lstStyle/>
                    <a:p>
                      <a:r>
                        <a:rPr lang="en-GB" sz="1600" dirty="0"/>
                        <a:t>Information quality </a:t>
                      </a:r>
                    </a:p>
                  </a:txBody>
                  <a:tcPr/>
                </a:tc>
                <a:tc>
                  <a:txBody>
                    <a:bodyPr/>
                    <a:lstStyle/>
                    <a:p>
                      <a:r>
                        <a:rPr lang="en-GB" sz="1600" dirty="0"/>
                        <a:t>How good is the information you have gained about the situation?</a:t>
                      </a:r>
                      <a:r>
                        <a:rPr lang="en-GB" sz="1600" baseline="0" dirty="0"/>
                        <a:t> Is the knowledge communicated very useful (high) or is it a new situation (low)?</a:t>
                      </a:r>
                      <a:endParaRPr lang="en-GB" sz="1600" dirty="0"/>
                    </a:p>
                  </a:txBody>
                  <a:tcPr/>
                </a:tc>
                <a:extLst>
                  <a:ext uri="{0D108BD9-81ED-4DB2-BD59-A6C34878D82A}">
                    <a16:rowId xmlns:a16="http://schemas.microsoft.com/office/drawing/2014/main" val="3153590936"/>
                  </a:ext>
                </a:extLst>
              </a:tr>
              <a:tr h="0">
                <a:tc vMerge="1">
                  <a:txBody>
                    <a:bodyPr/>
                    <a:lstStyle/>
                    <a:p>
                      <a:endParaRPr lang="en-GB" dirty="0"/>
                    </a:p>
                  </a:txBody>
                  <a:tcPr/>
                </a:tc>
                <a:tc>
                  <a:txBody>
                    <a:bodyPr/>
                    <a:lstStyle/>
                    <a:p>
                      <a:r>
                        <a:rPr lang="en-GB" sz="1600" dirty="0"/>
                        <a:t>Familiarity with situation</a:t>
                      </a:r>
                    </a:p>
                  </a:txBody>
                  <a:tcPr/>
                </a:tc>
                <a:tc>
                  <a:txBody>
                    <a:bodyPr/>
                    <a:lstStyle/>
                    <a:p>
                      <a:r>
                        <a:rPr lang="en-GB" sz="1600" dirty="0"/>
                        <a:t>How familiar</a:t>
                      </a:r>
                      <a:r>
                        <a:rPr lang="en-GB" sz="1600" baseline="0" dirty="0"/>
                        <a:t> are you with the situation? Do you have a great deal of relevant experience (high) or is it a new situation (low)?</a:t>
                      </a:r>
                      <a:endParaRPr lang="en-GB" sz="1600" dirty="0"/>
                    </a:p>
                  </a:txBody>
                  <a:tcPr/>
                </a:tc>
                <a:extLst>
                  <a:ext uri="{0D108BD9-81ED-4DB2-BD59-A6C34878D82A}">
                    <a16:rowId xmlns:a16="http://schemas.microsoft.com/office/drawing/2014/main" val="2496416148"/>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8435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SART example</a:t>
            </a:r>
          </a:p>
        </p:txBody>
      </p:sp>
      <p:sp>
        <p:nvSpPr>
          <p:cNvPr id="3" name="Content Placeholder 2"/>
          <p:cNvSpPr>
            <a:spLocks noGrp="1"/>
          </p:cNvSpPr>
          <p:nvPr>
            <p:ph sz="quarter" idx="13"/>
          </p:nvPr>
        </p:nvSpPr>
        <p:spPr>
          <a:xfrm>
            <a:off x="59635" y="1147700"/>
            <a:ext cx="11867322" cy="1483740"/>
          </a:xfrm>
        </p:spPr>
        <p:txBody>
          <a:bodyPr/>
          <a:lstStyle/>
          <a:p>
            <a:r>
              <a:rPr lang="en-GB" dirty="0"/>
              <a:t>Play the geo-fs aeroplane simulator – shouldn’t be any need to download anything, nor enter any personal details – </a:t>
            </a:r>
            <a:r>
              <a:rPr lang="en-GB" dirty="0">
                <a:hlinkClick r:id="rId2"/>
              </a:rPr>
              <a:t>link to the simulator </a:t>
            </a:r>
            <a:r>
              <a:rPr lang="en-GB" dirty="0"/>
              <a:t>– if any problems, just watch on Kyle’s screen.</a:t>
            </a:r>
          </a:p>
          <a:p>
            <a:r>
              <a:rPr lang="en-GB" dirty="0"/>
              <a:t>DO NOT ATTEMPT (OR EVEN WATCH!) IF YOU SUFFER FROM MOTION SICKNESS, EPILEPSY, MIGRAINES, DIZZINESS, BLURRED VISION OR ARE (OR MAY BE) PREGNANT</a:t>
            </a:r>
          </a:p>
          <a:p>
            <a:endParaRPr lang="en-GB" dirty="0"/>
          </a:p>
          <a:p>
            <a:pPr marL="457200" lvl="1" indent="0">
              <a:buNone/>
            </a:pPr>
            <a:endParaRPr lang="en-GB" dirty="0"/>
          </a:p>
          <a:p>
            <a:pPr marL="457200" lvl="1" indent="0">
              <a:buNone/>
            </a:pPr>
            <a:r>
              <a:rPr lang="en-GB" dirty="0"/>
              <a:t>		</a:t>
            </a:r>
          </a:p>
          <a:p>
            <a:pPr lvl="1"/>
            <a:endParaRPr lang="en-GB" dirty="0"/>
          </a:p>
        </p:txBody>
      </p:sp>
      <p:pic>
        <p:nvPicPr>
          <p:cNvPr id="8" name="Picture 7" descr="simulator cockpit">
            <a:extLst>
              <a:ext uri="{FF2B5EF4-FFF2-40B4-BE49-F238E27FC236}">
                <a16:creationId xmlns:a16="http://schemas.microsoft.com/office/drawing/2014/main" id="{C5572F9E-E9B2-6C29-1338-1F330A5101F9}"/>
              </a:ext>
            </a:extLst>
          </p:cNvPr>
          <p:cNvPicPr>
            <a:picLocks noChangeAspect="1"/>
          </p:cNvPicPr>
          <p:nvPr/>
        </p:nvPicPr>
        <p:blipFill>
          <a:blip r:embed="rId3"/>
          <a:stretch>
            <a:fillRect/>
          </a:stretch>
        </p:blipFill>
        <p:spPr>
          <a:xfrm>
            <a:off x="3087759" y="3646927"/>
            <a:ext cx="5618480" cy="3211073"/>
          </a:xfrm>
          <a:prstGeom prst="rect">
            <a:avLst/>
          </a:prstGeom>
        </p:spPr>
      </p:pic>
      <p:sp>
        <p:nvSpPr>
          <p:cNvPr id="7" name="Explosion 1 6"/>
          <p:cNvSpPr/>
          <p:nvPr/>
        </p:nvSpPr>
        <p:spPr>
          <a:xfrm>
            <a:off x="9104242" y="3604590"/>
            <a:ext cx="2632831" cy="275175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ACTIVITY!!!!</a:t>
            </a:r>
            <a:endParaRPr lang="en-GB" sz="11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6260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SART example – complete the form</a:t>
            </a:r>
          </a:p>
        </p:txBody>
      </p:sp>
      <p:sp>
        <p:nvSpPr>
          <p:cNvPr id="3" name="Content Placeholder 2"/>
          <p:cNvSpPr>
            <a:spLocks noGrp="1"/>
          </p:cNvSpPr>
          <p:nvPr>
            <p:ph sz="quarter" idx="13"/>
          </p:nvPr>
        </p:nvSpPr>
        <p:spPr>
          <a:xfrm>
            <a:off x="59635" y="1188340"/>
            <a:ext cx="11867322" cy="3746498"/>
          </a:xfrm>
        </p:spPr>
        <p:txBody>
          <a:bodyPr/>
          <a:lstStyle/>
          <a:p>
            <a:r>
              <a:rPr lang="en-GB" dirty="0"/>
              <a:t>Now complete the SART 10D rating sheet…</a:t>
            </a:r>
          </a:p>
          <a:p>
            <a:r>
              <a:rPr lang="en-GB" dirty="0">
                <a:hlinkClick r:id="rId2"/>
              </a:rPr>
              <a:t>https://forms.office.com/e/eJrpPv1mNa</a:t>
            </a:r>
            <a:r>
              <a:rPr lang="en-GB" dirty="0"/>
              <a:t> </a:t>
            </a:r>
          </a:p>
          <a:p>
            <a:pPr marL="457200" lvl="1" indent="0">
              <a:buNone/>
            </a:pPr>
            <a:endParaRPr lang="en-GB" dirty="0"/>
          </a:p>
          <a:p>
            <a:pPr marL="457200" lvl="1" indent="0">
              <a:buNone/>
            </a:pPr>
            <a:r>
              <a:rPr lang="en-GB" dirty="0"/>
              <a:t>		</a:t>
            </a:r>
          </a:p>
          <a:p>
            <a:pPr lvl="1"/>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0002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SART review</a:t>
            </a:r>
          </a:p>
        </p:txBody>
      </p:sp>
      <p:sp>
        <p:nvSpPr>
          <p:cNvPr id="3" name="Content Placeholder 2"/>
          <p:cNvSpPr>
            <a:spLocks noGrp="1"/>
          </p:cNvSpPr>
          <p:nvPr>
            <p:ph sz="quarter" idx="13"/>
          </p:nvPr>
        </p:nvSpPr>
        <p:spPr>
          <a:xfrm>
            <a:off x="59635" y="1188340"/>
            <a:ext cx="11867322" cy="3746498"/>
          </a:xfrm>
        </p:spPr>
        <p:txBody>
          <a:bodyPr/>
          <a:lstStyle/>
          <a:p>
            <a:pPr marL="0" indent="0">
              <a:buNone/>
            </a:pPr>
            <a:r>
              <a:rPr lang="en-GB" dirty="0"/>
              <a:t>Pros</a:t>
            </a:r>
          </a:p>
          <a:p>
            <a:r>
              <a:rPr lang="en-GB" dirty="0"/>
              <a:t>Quick to administer, low cost</a:t>
            </a:r>
          </a:p>
          <a:p>
            <a:r>
              <a:rPr lang="en-GB" dirty="0"/>
              <a:t>Applicable across a range of applications</a:t>
            </a:r>
          </a:p>
          <a:p>
            <a:r>
              <a:rPr lang="en-GB" dirty="0"/>
              <a:t>Widely used method</a:t>
            </a:r>
          </a:p>
          <a:p>
            <a:pPr marL="0" indent="0">
              <a:buNone/>
            </a:pPr>
            <a:r>
              <a:rPr lang="en-GB" dirty="0"/>
              <a:t>Cons</a:t>
            </a:r>
          </a:p>
          <a:p>
            <a:r>
              <a:rPr lang="en-GB" dirty="0"/>
              <a:t>Can confuse SA with performance</a:t>
            </a:r>
          </a:p>
          <a:p>
            <a:r>
              <a:rPr lang="en-GB" dirty="0"/>
              <a:t>Unaware of own limited SA</a:t>
            </a:r>
          </a:p>
          <a:p>
            <a:r>
              <a:rPr lang="en-GB" dirty="0"/>
              <a:t>Retrospective – memory accuracy?</a:t>
            </a:r>
          </a:p>
          <a:p>
            <a:r>
              <a:rPr lang="en-GB" dirty="0"/>
              <a:t>Intrusive if administered during task</a:t>
            </a:r>
          </a:p>
          <a:p>
            <a:r>
              <a:rPr lang="en-GB" dirty="0"/>
              <a:t>Limited portion of SA – anything on projection?</a:t>
            </a:r>
          </a:p>
          <a:p>
            <a:pPr marL="0" indent="0">
              <a:buNone/>
            </a:pPr>
            <a:r>
              <a:rPr lang="en-GB" i="1" dirty="0"/>
              <a:t>Any other thoughts…</a:t>
            </a:r>
          </a:p>
          <a:p>
            <a:endParaRPr lang="en-GB" dirty="0"/>
          </a:p>
          <a:p>
            <a:pPr marL="457200" lvl="1" indent="0">
              <a:buNone/>
            </a:pPr>
            <a:endParaRPr lang="en-GB" dirty="0"/>
          </a:p>
          <a:p>
            <a:pPr marL="457200" lvl="1" indent="0">
              <a:buNone/>
            </a:pPr>
            <a:r>
              <a:rPr lang="en-GB" dirty="0"/>
              <a:t>		</a:t>
            </a:r>
          </a:p>
          <a:p>
            <a:pPr lvl="1"/>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6453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dirty="0"/>
              <a:t>Situation awareness – case study conclusions</a:t>
            </a:r>
          </a:p>
        </p:txBody>
      </p:sp>
      <p:sp>
        <p:nvSpPr>
          <p:cNvPr id="3" name="Content Placeholder 2"/>
          <p:cNvSpPr>
            <a:spLocks noGrp="1"/>
          </p:cNvSpPr>
          <p:nvPr>
            <p:ph sz="quarter" idx="13"/>
          </p:nvPr>
        </p:nvSpPr>
        <p:spPr>
          <a:xfrm>
            <a:off x="193626" y="1225553"/>
            <a:ext cx="11257699" cy="3746498"/>
          </a:xfrm>
        </p:spPr>
        <p:txBody>
          <a:bodyPr/>
          <a:lstStyle/>
          <a:p>
            <a:r>
              <a:rPr lang="en-GB" dirty="0"/>
              <a:t>In conclusion we see evidence of situation awareness: </a:t>
            </a:r>
          </a:p>
          <a:p>
            <a:pPr lvl="1"/>
            <a:endParaRPr lang="en-GB" dirty="0"/>
          </a:p>
          <a:p>
            <a:pPr lvl="1"/>
            <a:r>
              <a:rPr lang="en-GB" b="1" dirty="0"/>
              <a:t>Perception</a:t>
            </a:r>
            <a:r>
              <a:rPr lang="en-GB" dirty="0"/>
              <a:t> – of alarm, of other people</a:t>
            </a:r>
          </a:p>
          <a:p>
            <a:pPr lvl="1"/>
            <a:r>
              <a:rPr lang="en-GB" b="1" dirty="0"/>
              <a:t>Comprehension</a:t>
            </a:r>
            <a:r>
              <a:rPr lang="en-GB" dirty="0"/>
              <a:t> – trying to work out what’s going on</a:t>
            </a:r>
          </a:p>
          <a:p>
            <a:pPr lvl="1"/>
            <a:r>
              <a:rPr lang="en-GB" b="1" dirty="0"/>
              <a:t>Projection</a:t>
            </a:r>
            <a:r>
              <a:rPr lang="en-GB" dirty="0"/>
              <a:t> – what’s going to happen? Will it get worse? How urgently do I need to evacuate? </a:t>
            </a:r>
          </a:p>
          <a:p>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9882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Implications for design – situation awareness</a:t>
            </a:r>
            <a:endParaRPr lang="en-GB" sz="1600" dirty="0">
              <a:solidFill>
                <a:srgbClr val="FF0000"/>
              </a:solidFill>
            </a:endParaRPr>
          </a:p>
        </p:txBody>
      </p:sp>
      <p:sp>
        <p:nvSpPr>
          <p:cNvPr id="3" name="Rectangle 2"/>
          <p:cNvSpPr/>
          <p:nvPr/>
        </p:nvSpPr>
        <p:spPr>
          <a:xfrm>
            <a:off x="283029" y="1707810"/>
            <a:ext cx="11691257" cy="4955203"/>
          </a:xfrm>
          <a:prstGeom prst="rect">
            <a:avLst/>
          </a:prstGeom>
        </p:spPr>
        <p:txBody>
          <a:bodyPr wrap="square">
            <a:spAutoFit/>
          </a:bodyPr>
          <a:lstStyle/>
          <a:p>
            <a:pPr marL="285750" indent="-285750" fontAlgn="base">
              <a:buFont typeface="Arial" panose="020B0604020202020204" pitchFamily="34" charset="0"/>
              <a:buChar char="•"/>
            </a:pPr>
            <a:r>
              <a:rPr lang="en-GB" sz="3200" dirty="0">
                <a:solidFill>
                  <a:schemeClr val="tx2"/>
                </a:solidFill>
              </a:rPr>
              <a:t>Provide displays and interfaces that allow SA to be maintained​</a:t>
            </a:r>
          </a:p>
          <a:p>
            <a:pPr marL="285750" indent="-285750" fontAlgn="base">
              <a:buFont typeface="Arial" panose="020B0604020202020204" pitchFamily="34" charset="0"/>
              <a:buChar char="•"/>
            </a:pPr>
            <a:r>
              <a:rPr lang="en-GB" sz="3200" dirty="0">
                <a:solidFill>
                  <a:schemeClr val="tx2"/>
                </a:solidFill>
              </a:rPr>
              <a:t>Consider enabling projection using additional interface elements (e.g. Projected movement of aircraft)​</a:t>
            </a:r>
          </a:p>
          <a:p>
            <a:pPr marL="285750" indent="-285750" fontAlgn="base">
              <a:buFont typeface="Arial" panose="020B0604020202020204" pitchFamily="34" charset="0"/>
              <a:buChar char="•"/>
            </a:pPr>
            <a:r>
              <a:rPr lang="en-GB" sz="3200" dirty="0">
                <a:solidFill>
                  <a:schemeClr val="tx2"/>
                </a:solidFill>
              </a:rPr>
              <a:t>Ensure knowledge in the world to reduce memory burden for SA maintenance​</a:t>
            </a:r>
          </a:p>
          <a:p>
            <a:pPr marL="285750" indent="-285750" fontAlgn="base">
              <a:buFont typeface="Arial" panose="020B0604020202020204" pitchFamily="34" charset="0"/>
              <a:buChar char="•"/>
            </a:pPr>
            <a:r>
              <a:rPr lang="en-GB" sz="3200" dirty="0">
                <a:solidFill>
                  <a:schemeClr val="tx2"/>
                </a:solidFill>
              </a:rPr>
              <a:t>Consider how different methods of SA measurement can be used to inform design and embed HF in integrated decision making​</a:t>
            </a:r>
          </a:p>
          <a:p>
            <a:pPr marL="285750" indent="-285750" fontAlgn="base">
              <a:buFont typeface="Arial" panose="020B0604020202020204" pitchFamily="34" charset="0"/>
              <a:buChar char="•"/>
            </a:pPr>
            <a:endParaRPr lang="en-GB" sz="3200" dirty="0">
              <a:solidFill>
                <a:schemeClr val="tx2"/>
              </a:solidFill>
            </a:endParaRPr>
          </a:p>
          <a:p>
            <a:pPr marL="457200" indent="-457200" fontAlgn="base">
              <a:buFont typeface="Arial" panose="020B0604020202020204" pitchFamily="34" charset="0"/>
              <a:buChar char="•"/>
            </a:pPr>
            <a:endParaRPr lang="en-US" sz="2800" b="0" i="0" dirty="0">
              <a:solidFill>
                <a:schemeClr val="tx2"/>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6511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Signal detection theory</a:t>
            </a:r>
            <a:endParaRPr lang="en-GB" sz="1600" dirty="0">
              <a:solidFill>
                <a:srgbClr val="FF0000"/>
              </a:solidFill>
            </a:endParaRPr>
          </a:p>
        </p:txBody>
      </p:sp>
      <p:pic>
        <p:nvPicPr>
          <p:cNvPr id="6" name="Picture 5" descr="SDT.jpg" title="Image of signal detection theory"/>
          <p:cNvPicPr>
            <a:picLocks noChangeAspect="1"/>
          </p:cNvPicPr>
          <p:nvPr/>
        </p:nvPicPr>
        <p:blipFill rotWithShape="1">
          <a:blip r:embed="rId2" cstate="print"/>
          <a:srcRect l="10352" t="13251" r="21627" b="47900"/>
          <a:stretch/>
        </p:blipFill>
        <p:spPr>
          <a:xfrm rot="10740000">
            <a:off x="-207113" y="1105334"/>
            <a:ext cx="6691199" cy="5435122"/>
          </a:xfrm>
          <a:prstGeom prst="rect">
            <a:avLst/>
          </a:prstGeom>
        </p:spPr>
      </p:pic>
      <p:sp>
        <p:nvSpPr>
          <p:cNvPr id="3" name="Rectangle 2"/>
          <p:cNvSpPr/>
          <p:nvPr/>
        </p:nvSpPr>
        <p:spPr>
          <a:xfrm>
            <a:off x="6596743" y="1076507"/>
            <a:ext cx="5323113" cy="5632311"/>
          </a:xfrm>
          <a:prstGeom prst="rect">
            <a:avLst/>
          </a:prstGeom>
        </p:spPr>
        <p:txBody>
          <a:bodyPr wrap="square">
            <a:spAutoFit/>
          </a:bodyPr>
          <a:lstStyle/>
          <a:p>
            <a:pPr marL="285750" indent="-285750" fontAlgn="base">
              <a:buFont typeface="Arial" panose="020B0604020202020204" pitchFamily="34" charset="0"/>
              <a:buChar char="•"/>
            </a:pPr>
            <a:r>
              <a:rPr lang="en-GB" sz="2400" dirty="0">
                <a:solidFill>
                  <a:schemeClr val="tx2"/>
                </a:solidFill>
              </a:rPr>
              <a:t>Detection of signals in ‘world’</a:t>
            </a:r>
            <a:r>
              <a:rPr lang="en-US" sz="2400" dirty="0">
                <a:solidFill>
                  <a:schemeClr val="tx2"/>
                </a:solidFill>
              </a:rPr>
              <a:t>​</a:t>
            </a:r>
          </a:p>
          <a:p>
            <a:pPr marL="285750" indent="-285750" fontAlgn="base">
              <a:buFont typeface="Arial" panose="020B0604020202020204" pitchFamily="34" charset="0"/>
              <a:buChar char="•"/>
            </a:pPr>
            <a:r>
              <a:rPr lang="en-GB" sz="2400" dirty="0">
                <a:solidFill>
                  <a:schemeClr val="tx2"/>
                </a:solidFill>
              </a:rPr>
              <a:t>Assumption of noise present in world</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E.g. non dangerous items in luggage</a:t>
            </a:r>
            <a:r>
              <a:rPr lang="en-US" sz="2400" dirty="0">
                <a:solidFill>
                  <a:schemeClr val="tx2"/>
                </a:solidFill>
              </a:rPr>
              <a:t>​</a:t>
            </a:r>
          </a:p>
          <a:p>
            <a:pPr marL="285750" indent="-285750" fontAlgn="base">
              <a:buFont typeface="Arial" panose="020B0604020202020204" pitchFamily="34" charset="0"/>
              <a:buChar char="•"/>
            </a:pPr>
            <a:r>
              <a:rPr lang="en-GB" sz="2400" dirty="0">
                <a:solidFill>
                  <a:schemeClr val="tx2"/>
                </a:solidFill>
              </a:rPr>
              <a:t>Aim: discriminate signals from noise</a:t>
            </a:r>
            <a:r>
              <a:rPr lang="en-US" sz="2400" dirty="0">
                <a:solidFill>
                  <a:schemeClr val="tx2"/>
                </a:solidFill>
              </a:rPr>
              <a:t>​</a:t>
            </a:r>
          </a:p>
          <a:p>
            <a:pPr marL="285750" indent="-285750" fontAlgn="base">
              <a:buFont typeface="Arial" panose="020B0604020202020204" pitchFamily="34" charset="0"/>
              <a:buChar char="•"/>
            </a:pPr>
            <a:r>
              <a:rPr lang="en-GB" sz="2400" dirty="0">
                <a:solidFill>
                  <a:schemeClr val="tx2"/>
                </a:solidFill>
              </a:rPr>
              <a:t>Four outcomes: </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Hit (signal present)</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Correct rejection (only noise present)</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False alarms (think signal present when not)</a:t>
            </a:r>
            <a:r>
              <a:rPr lang="en-US" sz="2400" dirty="0">
                <a:solidFill>
                  <a:schemeClr val="tx2"/>
                </a:solidFill>
              </a:rPr>
              <a:t>​</a:t>
            </a:r>
          </a:p>
          <a:p>
            <a:pPr marL="742950" lvl="1" indent="-285750" fontAlgn="base">
              <a:buFont typeface="Arial" panose="020B0604020202020204" pitchFamily="34" charset="0"/>
              <a:buChar char="•"/>
            </a:pPr>
            <a:r>
              <a:rPr lang="en-GB" sz="2400" dirty="0">
                <a:solidFill>
                  <a:schemeClr val="tx2"/>
                </a:solidFill>
              </a:rPr>
              <a:t>Miss (fail to detect signal that is present)</a:t>
            </a:r>
            <a:r>
              <a:rPr lang="en-US" sz="2400" dirty="0">
                <a:solidFill>
                  <a:schemeClr val="tx2"/>
                </a:solidFill>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64218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F9403-C325-F3D7-838A-8E440B5478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E41C5A-E685-3364-AE6D-907E12B5D35A}"/>
              </a:ext>
            </a:extLst>
          </p:cNvPr>
          <p:cNvSpPr>
            <a:spLocks noGrp="1"/>
          </p:cNvSpPr>
          <p:nvPr>
            <p:ph type="title"/>
          </p:nvPr>
        </p:nvSpPr>
        <p:spPr/>
        <p:txBody>
          <a:bodyPr/>
          <a:lstStyle/>
          <a:p>
            <a:r>
              <a:rPr lang="en-GB" dirty="0"/>
              <a:t>Investigating SA – Case Study (Harrington et al 2021)</a:t>
            </a:r>
            <a:endParaRPr lang="en-GB" sz="1600" dirty="0">
              <a:solidFill>
                <a:srgbClr val="FF0000"/>
              </a:solidFill>
            </a:endParaRPr>
          </a:p>
        </p:txBody>
      </p:sp>
      <p:sp>
        <p:nvSpPr>
          <p:cNvPr id="3" name="Rectangle 2">
            <a:extLst>
              <a:ext uri="{FF2B5EF4-FFF2-40B4-BE49-F238E27FC236}">
                <a16:creationId xmlns:a16="http://schemas.microsoft.com/office/drawing/2014/main" id="{05B4485C-23CC-0972-A36F-DDF931F90EAC}"/>
              </a:ext>
            </a:extLst>
          </p:cNvPr>
          <p:cNvSpPr/>
          <p:nvPr/>
        </p:nvSpPr>
        <p:spPr>
          <a:xfrm>
            <a:off x="283029" y="1707810"/>
            <a:ext cx="11691257" cy="2000548"/>
          </a:xfrm>
          <a:prstGeom prst="rect">
            <a:avLst/>
          </a:prstGeom>
        </p:spPr>
        <p:txBody>
          <a:bodyPr wrap="square">
            <a:spAutoFit/>
          </a:bodyPr>
          <a:lstStyle/>
          <a:p>
            <a:pPr marL="285750" indent="-285750" fontAlgn="base">
              <a:buFont typeface="Arial" panose="020B0604020202020204" pitchFamily="34" charset="0"/>
              <a:buChar char="•"/>
            </a:pPr>
            <a:r>
              <a:rPr lang="en-GB" sz="3200" dirty="0">
                <a:solidFill>
                  <a:schemeClr val="tx2"/>
                </a:solidFill>
              </a:rPr>
              <a:t>Final PhD study looking into whether an app could help people conduct better searches in teams.</a:t>
            </a:r>
          </a:p>
          <a:p>
            <a:pPr marL="285750" indent="-285750" fontAlgn="base">
              <a:buFont typeface="Arial" panose="020B0604020202020204" pitchFamily="34" charset="0"/>
              <a:buChar char="•"/>
            </a:pPr>
            <a:endParaRPr lang="en-GB" sz="3200" dirty="0">
              <a:solidFill>
                <a:schemeClr val="tx2"/>
              </a:solidFill>
            </a:endParaRPr>
          </a:p>
          <a:p>
            <a:pPr marL="457200" indent="-457200" fontAlgn="base">
              <a:buFont typeface="Arial" panose="020B0604020202020204" pitchFamily="34" charset="0"/>
              <a:buChar char="•"/>
            </a:pPr>
            <a:endParaRPr lang="en-US" sz="2800" b="0" i="0" dirty="0">
              <a:solidFill>
                <a:schemeClr val="tx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9DAC8C16-A65A-AE51-0F49-C1A52FFDD6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AB60679-767C-213E-DE79-C2F2909C04A3}"/>
              </a:ext>
            </a:extLst>
          </p:cNvPr>
          <p:cNvPicPr>
            <a:picLocks noChangeAspect="1"/>
          </p:cNvPicPr>
          <p:nvPr/>
        </p:nvPicPr>
        <p:blipFill rotWithShape="1">
          <a:blip r:embed="rId2"/>
          <a:srcRect l="53538" t="18495" r="4740" b="15139"/>
          <a:stretch/>
        </p:blipFill>
        <p:spPr bwMode="auto">
          <a:xfrm>
            <a:off x="4689021" y="3138055"/>
            <a:ext cx="3561361" cy="2191787"/>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9A1FAB3-31B7-2735-2BEB-AD87D12BD5D1}"/>
              </a:ext>
            </a:extLst>
          </p:cNvPr>
          <p:cNvPicPr>
            <a:picLocks noChangeAspect="1"/>
          </p:cNvPicPr>
          <p:nvPr/>
        </p:nvPicPr>
        <p:blipFill rotWithShape="1">
          <a:blip r:embed="rId3"/>
          <a:srcRect l="53785" t="19766" b="16466"/>
          <a:stretch/>
        </p:blipFill>
        <p:spPr bwMode="auto">
          <a:xfrm>
            <a:off x="509732" y="3138055"/>
            <a:ext cx="4079805" cy="217769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2EEAB8E-02C7-FE74-136C-00A40364E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548" y="3138055"/>
            <a:ext cx="2965571" cy="2228873"/>
          </a:xfrm>
          <a:prstGeom prst="rect">
            <a:avLst/>
          </a:prstGeom>
        </p:spPr>
      </p:pic>
    </p:spTree>
    <p:extLst>
      <p:ext uri="{BB962C8B-B14F-4D97-AF65-F5344CB8AC3E}">
        <p14:creationId xmlns:p14="http://schemas.microsoft.com/office/powerpoint/2010/main" val="399293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E15C3-8A5E-467E-D81C-474F3CC64B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9E30FB-61F5-398F-729F-D9F1C59A9B22}"/>
              </a:ext>
            </a:extLst>
          </p:cNvPr>
          <p:cNvSpPr>
            <a:spLocks noGrp="1"/>
          </p:cNvSpPr>
          <p:nvPr>
            <p:ph type="title"/>
          </p:nvPr>
        </p:nvSpPr>
        <p:spPr/>
        <p:txBody>
          <a:bodyPr/>
          <a:lstStyle/>
          <a:p>
            <a:r>
              <a:rPr lang="en-GB" dirty="0"/>
              <a:t>Investigating SA – Case Study (Harrington et al 2021)</a:t>
            </a:r>
            <a:endParaRPr lang="en-GB" sz="1600" dirty="0">
              <a:solidFill>
                <a:srgbClr val="FF0000"/>
              </a:solidFill>
            </a:endParaRPr>
          </a:p>
        </p:txBody>
      </p:sp>
      <p:sp>
        <p:nvSpPr>
          <p:cNvPr id="3" name="Rectangle 2">
            <a:extLst>
              <a:ext uri="{FF2B5EF4-FFF2-40B4-BE49-F238E27FC236}">
                <a16:creationId xmlns:a16="http://schemas.microsoft.com/office/drawing/2014/main" id="{5FC08E7C-AF91-1182-6EC6-DC90F7074E3A}"/>
              </a:ext>
            </a:extLst>
          </p:cNvPr>
          <p:cNvSpPr/>
          <p:nvPr/>
        </p:nvSpPr>
        <p:spPr>
          <a:xfrm>
            <a:off x="283029" y="1199979"/>
            <a:ext cx="7336971" cy="5447645"/>
          </a:xfrm>
          <a:prstGeom prst="rect">
            <a:avLst/>
          </a:prstGeom>
        </p:spPr>
        <p:txBody>
          <a:bodyPr wrap="square">
            <a:spAutoFit/>
          </a:bodyPr>
          <a:lstStyle/>
          <a:p>
            <a:pPr marL="285750" indent="-285750" fontAlgn="base">
              <a:buFont typeface="Arial" panose="020B0604020202020204" pitchFamily="34" charset="0"/>
              <a:buChar char="•"/>
            </a:pPr>
            <a:r>
              <a:rPr lang="en-GB" sz="3200" dirty="0">
                <a:solidFill>
                  <a:schemeClr val="tx2"/>
                </a:solidFill>
              </a:rPr>
              <a:t>Participants assigned to one of four conditions (shared audio/phone calls only – seeing locations of others/only own location</a:t>
            </a:r>
          </a:p>
          <a:p>
            <a:pPr marL="285750" indent="-285750" fontAlgn="base">
              <a:buFont typeface="Arial" panose="020B0604020202020204" pitchFamily="34" charset="0"/>
              <a:buChar char="•"/>
            </a:pPr>
            <a:r>
              <a:rPr lang="en-GB" sz="3200" dirty="0">
                <a:solidFill>
                  <a:schemeClr val="tx2"/>
                </a:solidFill>
              </a:rPr>
              <a:t>Find as many sports cones around campus as you can in 24 hours!</a:t>
            </a:r>
          </a:p>
          <a:p>
            <a:pPr marL="285750" indent="-285750" fontAlgn="base">
              <a:buFont typeface="Arial" panose="020B0604020202020204" pitchFamily="34" charset="0"/>
              <a:buChar char="•"/>
            </a:pPr>
            <a:r>
              <a:rPr lang="en-GB" sz="3200" dirty="0">
                <a:solidFill>
                  <a:schemeClr val="tx2"/>
                </a:solidFill>
              </a:rPr>
              <a:t>Outcome measures; total cones found, SART score, “map score” (objective SA measure).</a:t>
            </a:r>
          </a:p>
          <a:p>
            <a:pPr marL="285750" indent="-285750" fontAlgn="base">
              <a:buFont typeface="Arial" panose="020B0604020202020204" pitchFamily="34" charset="0"/>
              <a:buChar char="•"/>
            </a:pPr>
            <a:endParaRPr lang="en-GB" sz="3200" dirty="0">
              <a:solidFill>
                <a:schemeClr val="tx2"/>
              </a:solidFill>
            </a:endParaRPr>
          </a:p>
          <a:p>
            <a:pPr marL="457200" indent="-457200" fontAlgn="base">
              <a:buFont typeface="Arial" panose="020B0604020202020204" pitchFamily="34" charset="0"/>
              <a:buChar char="•"/>
            </a:pPr>
            <a:endParaRPr lang="en-US" sz="2800" b="0" i="0" dirty="0">
              <a:solidFill>
                <a:schemeClr val="tx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64109AC4-6163-480B-A155-500448BC7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4A21B1D-C5F7-3DDD-2D94-967F4A092A4A}"/>
              </a:ext>
            </a:extLst>
          </p:cNvPr>
          <p:cNvPicPr>
            <a:picLocks noChangeAspect="1"/>
          </p:cNvPicPr>
          <p:nvPr/>
        </p:nvPicPr>
        <p:blipFill rotWithShape="1">
          <a:blip r:embed="rId2"/>
          <a:srcRect l="2694" r="43717"/>
          <a:stretch/>
        </p:blipFill>
        <p:spPr bwMode="auto">
          <a:xfrm>
            <a:off x="7874787" y="2419350"/>
            <a:ext cx="3752260" cy="3937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437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7B0CB-F9F0-B599-9CE1-B5AA1EE7EC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EA1B4E-FFA1-EAA9-4257-8BB9BDE91CBE}"/>
              </a:ext>
            </a:extLst>
          </p:cNvPr>
          <p:cNvSpPr>
            <a:spLocks noGrp="1"/>
          </p:cNvSpPr>
          <p:nvPr>
            <p:ph type="title"/>
          </p:nvPr>
        </p:nvSpPr>
        <p:spPr/>
        <p:txBody>
          <a:bodyPr/>
          <a:lstStyle/>
          <a:p>
            <a:r>
              <a:rPr lang="en-GB" dirty="0"/>
              <a:t>Investigating SA – Case Study (Harrington et al 2021)</a:t>
            </a:r>
            <a:endParaRPr lang="en-GB" sz="1600" dirty="0">
              <a:solidFill>
                <a:srgbClr val="FF0000"/>
              </a:solidFill>
            </a:endParaRPr>
          </a:p>
        </p:txBody>
      </p:sp>
      <p:sp>
        <p:nvSpPr>
          <p:cNvPr id="3" name="Rectangle 2">
            <a:extLst>
              <a:ext uri="{FF2B5EF4-FFF2-40B4-BE49-F238E27FC236}">
                <a16:creationId xmlns:a16="http://schemas.microsoft.com/office/drawing/2014/main" id="{80068464-8E50-5675-0538-B2ACAC6F976D}"/>
              </a:ext>
            </a:extLst>
          </p:cNvPr>
          <p:cNvSpPr/>
          <p:nvPr/>
        </p:nvSpPr>
        <p:spPr>
          <a:xfrm>
            <a:off x="283029" y="1199979"/>
            <a:ext cx="7336971" cy="2985433"/>
          </a:xfrm>
          <a:prstGeom prst="rect">
            <a:avLst/>
          </a:prstGeom>
        </p:spPr>
        <p:txBody>
          <a:bodyPr wrap="square">
            <a:spAutoFit/>
          </a:bodyPr>
          <a:lstStyle/>
          <a:p>
            <a:pPr marL="285750" indent="-285750" fontAlgn="base">
              <a:buFont typeface="Arial" panose="020B0604020202020204" pitchFamily="34" charset="0"/>
              <a:buChar char="•"/>
            </a:pPr>
            <a:r>
              <a:rPr lang="en-GB" sz="3200" dirty="0">
                <a:solidFill>
                  <a:schemeClr val="tx2"/>
                </a:solidFill>
              </a:rPr>
              <a:t>“How many meters did each person walk?”</a:t>
            </a:r>
          </a:p>
          <a:p>
            <a:pPr marL="285750" indent="-285750" fontAlgn="base">
              <a:buFont typeface="Arial" panose="020B0604020202020204" pitchFamily="34" charset="0"/>
              <a:buChar char="•"/>
            </a:pPr>
            <a:r>
              <a:rPr lang="en-GB" sz="3200" dirty="0">
                <a:solidFill>
                  <a:schemeClr val="tx2"/>
                </a:solidFill>
              </a:rPr>
              <a:t>Who was closest to X cone?</a:t>
            </a:r>
          </a:p>
          <a:p>
            <a:pPr marL="285750" indent="-285750" fontAlgn="base">
              <a:buFont typeface="Arial" panose="020B0604020202020204" pitchFamily="34" charset="0"/>
              <a:buChar char="•"/>
            </a:pPr>
            <a:r>
              <a:rPr lang="en-GB" sz="3200" dirty="0">
                <a:solidFill>
                  <a:schemeClr val="tx2"/>
                </a:solidFill>
              </a:rPr>
              <a:t>How many cones did each person find?</a:t>
            </a:r>
          </a:p>
          <a:p>
            <a:pPr marL="457200" indent="-457200" fontAlgn="base">
              <a:buFont typeface="Arial" panose="020B0604020202020204" pitchFamily="34" charset="0"/>
              <a:buChar char="•"/>
            </a:pPr>
            <a:endParaRPr lang="en-US" sz="2800" b="0" i="0" dirty="0">
              <a:solidFill>
                <a:schemeClr val="tx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82EB29E5-722A-8AED-C527-7E3E34B86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187CF3C-0DED-A2C7-057D-D440C156D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3724" y="1199979"/>
            <a:ext cx="3943350" cy="3133725"/>
          </a:xfrm>
          <a:prstGeom prst="rect">
            <a:avLst/>
          </a:prstGeom>
        </p:spPr>
      </p:pic>
    </p:spTree>
    <p:extLst>
      <p:ext uri="{BB962C8B-B14F-4D97-AF65-F5344CB8AC3E}">
        <p14:creationId xmlns:p14="http://schemas.microsoft.com/office/powerpoint/2010/main" val="1509395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7FBF-3B3A-CF87-8F43-6C7C2A0AE1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62928C-C27A-3288-E344-E192239A29DD}"/>
              </a:ext>
            </a:extLst>
          </p:cNvPr>
          <p:cNvSpPr>
            <a:spLocks noGrp="1"/>
          </p:cNvSpPr>
          <p:nvPr>
            <p:ph type="title"/>
          </p:nvPr>
        </p:nvSpPr>
        <p:spPr/>
        <p:txBody>
          <a:bodyPr/>
          <a:lstStyle/>
          <a:p>
            <a:r>
              <a:rPr lang="en-GB" dirty="0"/>
              <a:t>Investigating SA – Results</a:t>
            </a:r>
            <a:endParaRPr lang="en-GB" sz="1600" dirty="0">
              <a:solidFill>
                <a:srgbClr val="FF0000"/>
              </a:solidFill>
            </a:endParaRPr>
          </a:p>
        </p:txBody>
      </p:sp>
      <p:sp>
        <p:nvSpPr>
          <p:cNvPr id="2" name="Slide Number Placeholder 1">
            <a:extLst>
              <a:ext uri="{FF2B5EF4-FFF2-40B4-BE49-F238E27FC236}">
                <a16:creationId xmlns:a16="http://schemas.microsoft.com/office/drawing/2014/main" id="{6556FAA3-0B41-4EDE-C92E-08D89F9150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DDFDD2E-AA84-952E-ECFA-A03654BB2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029" y="3107120"/>
            <a:ext cx="4171642" cy="3339515"/>
          </a:xfrm>
          <a:prstGeom prst="rect">
            <a:avLst/>
          </a:prstGeom>
          <a:noFill/>
          <a:ln>
            <a:noFill/>
          </a:ln>
        </p:spPr>
      </p:pic>
      <p:pic>
        <p:nvPicPr>
          <p:cNvPr id="6" name="Picture 5">
            <a:extLst>
              <a:ext uri="{FF2B5EF4-FFF2-40B4-BE49-F238E27FC236}">
                <a16:creationId xmlns:a16="http://schemas.microsoft.com/office/drawing/2014/main" id="{BB55105A-D928-8360-B6E6-4318BD6F41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3195" y="3107119"/>
            <a:ext cx="4171642" cy="3339515"/>
          </a:xfrm>
          <a:prstGeom prst="rect">
            <a:avLst/>
          </a:prstGeom>
          <a:noFill/>
          <a:ln>
            <a:noFill/>
          </a:ln>
        </p:spPr>
      </p:pic>
      <p:pic>
        <p:nvPicPr>
          <p:cNvPr id="8" name="Picture 7">
            <a:extLst>
              <a:ext uri="{FF2B5EF4-FFF2-40B4-BE49-F238E27FC236}">
                <a16:creationId xmlns:a16="http://schemas.microsoft.com/office/drawing/2014/main" id="{52C99046-2A7E-F830-619F-A0BF925F60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0358" y="3107118"/>
            <a:ext cx="4171642" cy="3339515"/>
          </a:xfrm>
          <a:prstGeom prst="rect">
            <a:avLst/>
          </a:prstGeom>
          <a:noFill/>
          <a:ln>
            <a:noFill/>
          </a:ln>
        </p:spPr>
      </p:pic>
      <p:sp>
        <p:nvSpPr>
          <p:cNvPr id="9" name="TextBox 8">
            <a:extLst>
              <a:ext uri="{FF2B5EF4-FFF2-40B4-BE49-F238E27FC236}">
                <a16:creationId xmlns:a16="http://schemas.microsoft.com/office/drawing/2014/main" id="{00837F71-03D1-7076-A0A1-BD9E4531FB5F}"/>
              </a:ext>
            </a:extLst>
          </p:cNvPr>
          <p:cNvSpPr txBox="1"/>
          <p:nvPr/>
        </p:nvSpPr>
        <p:spPr>
          <a:xfrm>
            <a:off x="758536" y="1527464"/>
            <a:ext cx="9757864" cy="1200329"/>
          </a:xfrm>
          <a:prstGeom prst="rect">
            <a:avLst/>
          </a:prstGeom>
          <a:noFill/>
        </p:spPr>
        <p:txBody>
          <a:bodyPr wrap="none" rtlCol="0">
            <a:spAutoFit/>
          </a:bodyPr>
          <a:lstStyle/>
          <a:p>
            <a:pPr marL="285750" indent="-285750">
              <a:buFont typeface="Arial" panose="020B0604020202020204" pitchFamily="34" charset="0"/>
              <a:buChar char="•"/>
            </a:pPr>
            <a:r>
              <a:rPr lang="en-GB" dirty="0"/>
              <a:t>Having shared map actually made search task performance worse (though not significant)</a:t>
            </a:r>
          </a:p>
          <a:p>
            <a:pPr marL="285750" indent="-285750">
              <a:buFont typeface="Arial" panose="020B0604020202020204" pitchFamily="34" charset="0"/>
              <a:buChar char="•"/>
            </a:pPr>
            <a:r>
              <a:rPr lang="en-GB" dirty="0"/>
              <a:t>People self-reported higher SA (SART) with the shared map, and this was significant</a:t>
            </a:r>
          </a:p>
          <a:p>
            <a:pPr marL="285750" indent="-285750">
              <a:buFont typeface="Arial" panose="020B0604020202020204" pitchFamily="34" charset="0"/>
              <a:buChar char="•"/>
            </a:pPr>
            <a:r>
              <a:rPr lang="en-GB" dirty="0"/>
              <a:t>People scored more highly on Objective SA with the shared audio (and this was significant)</a:t>
            </a:r>
          </a:p>
          <a:p>
            <a:pPr marL="285750" indent="-285750">
              <a:buFont typeface="Arial" panose="020B0604020202020204" pitchFamily="34" charset="0"/>
              <a:buChar char="•"/>
            </a:pPr>
            <a:r>
              <a:rPr lang="en-GB" dirty="0"/>
              <a:t>No significant correlation between SART and </a:t>
            </a:r>
            <a:r>
              <a:rPr lang="en-GB" dirty="0" err="1"/>
              <a:t>Mapscore</a:t>
            </a:r>
            <a:r>
              <a:rPr lang="en-GB" dirty="0"/>
              <a:t> </a:t>
            </a:r>
            <a:r>
              <a:rPr lang="en-GB" dirty="0">
                <a:sym typeface="Wingdings" panose="05000000000000000000" pitchFamily="2" charset="2"/>
              </a:rPr>
              <a:t> </a:t>
            </a:r>
            <a:endParaRPr lang="en-GB" dirty="0"/>
          </a:p>
        </p:txBody>
      </p:sp>
    </p:spTree>
    <p:extLst>
      <p:ext uri="{BB962C8B-B14F-4D97-AF65-F5344CB8AC3E}">
        <p14:creationId xmlns:p14="http://schemas.microsoft.com/office/powerpoint/2010/main" val="3846087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9481-B08B-3A15-6521-59B07EB671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1F85EE-6072-6206-7400-28726B783EC2}"/>
              </a:ext>
            </a:extLst>
          </p:cNvPr>
          <p:cNvSpPr>
            <a:spLocks noGrp="1"/>
          </p:cNvSpPr>
          <p:nvPr>
            <p:ph type="title"/>
          </p:nvPr>
        </p:nvSpPr>
        <p:spPr/>
        <p:txBody>
          <a:bodyPr/>
          <a:lstStyle/>
          <a:p>
            <a:r>
              <a:rPr lang="en-GB" dirty="0"/>
              <a:t>Investigating SA – Take Home</a:t>
            </a:r>
            <a:endParaRPr lang="en-GB" sz="1600" dirty="0">
              <a:solidFill>
                <a:srgbClr val="FF0000"/>
              </a:solidFill>
            </a:endParaRPr>
          </a:p>
        </p:txBody>
      </p:sp>
      <p:sp>
        <p:nvSpPr>
          <p:cNvPr id="2" name="Slide Number Placeholder 1">
            <a:extLst>
              <a:ext uri="{FF2B5EF4-FFF2-40B4-BE49-F238E27FC236}">
                <a16:creationId xmlns:a16="http://schemas.microsoft.com/office/drawing/2014/main" id="{1EA88EE6-6EB0-7548-7F41-8213D4C13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EB572E8-096C-1E77-1215-1EDAD51BE97E}"/>
              </a:ext>
            </a:extLst>
          </p:cNvPr>
          <p:cNvSpPr txBox="1"/>
          <p:nvPr/>
        </p:nvSpPr>
        <p:spPr>
          <a:xfrm>
            <a:off x="572108" y="1313663"/>
            <a:ext cx="10951409" cy="4524315"/>
          </a:xfrm>
          <a:prstGeom prst="rect">
            <a:avLst/>
          </a:prstGeom>
          <a:noFill/>
        </p:spPr>
        <p:txBody>
          <a:bodyPr wrap="square" rtlCol="0">
            <a:spAutoFit/>
          </a:bodyPr>
          <a:lstStyle/>
          <a:p>
            <a:pPr marL="285750" indent="-285750">
              <a:buFont typeface="Arial" panose="020B0604020202020204" pitchFamily="34" charset="0"/>
              <a:buChar char="•"/>
            </a:pPr>
            <a:r>
              <a:rPr lang="en-GB" dirty="0"/>
              <a:t>Conditions with high subjective ratings of SA were not conditions of the best performance</a:t>
            </a:r>
          </a:p>
          <a:p>
            <a:pPr marL="285750" indent="-285750">
              <a:buFont typeface="Arial" panose="020B0604020202020204" pitchFamily="34" charset="0"/>
              <a:buChar char="•"/>
            </a:pPr>
            <a:r>
              <a:rPr lang="en-GB" dirty="0"/>
              <a:t>Shared audio improved objective SA more than shared visuals </a:t>
            </a:r>
          </a:p>
          <a:p>
            <a:pPr marL="285750" indent="-285750">
              <a:buFont typeface="Arial" panose="020B0604020202020204" pitchFamily="34" charset="0"/>
              <a:buChar char="•"/>
            </a:pPr>
            <a:r>
              <a:rPr lang="en-GB" dirty="0"/>
              <a:t>Was the “map score” also a memory test?</a:t>
            </a:r>
          </a:p>
          <a:p>
            <a:pPr marL="285750" indent="-285750">
              <a:buFont typeface="Arial" panose="020B0604020202020204" pitchFamily="34" charset="0"/>
              <a:buChar char="•"/>
            </a:pPr>
            <a:r>
              <a:rPr lang="en-GB" dirty="0"/>
              <a:t>Perhaps the audio only forced deeper semantic processing, and this encouraged greater retention.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“Definitely helped being able to hear other people, getting an idea of which area they were in”, AO, trial 1</a:t>
            </a:r>
          </a:p>
          <a:p>
            <a:pPr marL="285750" indent="-285750">
              <a:buFont typeface="Arial" panose="020B0604020202020204" pitchFamily="34" charset="0"/>
              <a:buChar char="•"/>
            </a:pPr>
            <a:r>
              <a:rPr lang="en-GB" dirty="0"/>
              <a:t>“Skype calls would be better if you could have group calls as well”, VO, trial 2.</a:t>
            </a:r>
          </a:p>
          <a:p>
            <a:pPr marL="285750" indent="-285750">
              <a:buFont typeface="Arial" panose="020B0604020202020204" pitchFamily="34" charset="0"/>
              <a:buChar char="•"/>
            </a:pPr>
            <a:r>
              <a:rPr lang="en-GB" dirty="0"/>
              <a:t>“Given that we were able to see where we were on the map, I’m wondering whether it would be able to see where everyone else was on the map, so that way you could kind of co-ordinate a bit better”, AO, trial 3.</a:t>
            </a:r>
          </a:p>
          <a:p>
            <a:pPr marL="285750" indent="-285750">
              <a:buFont typeface="Arial" panose="020B0604020202020204" pitchFamily="34" charset="0"/>
              <a:buChar char="•"/>
            </a:pPr>
            <a:r>
              <a:rPr lang="en-GB" dirty="0"/>
              <a:t>“I think it’s maybe not the best idea looking at the screen when you are running around, but the map is really useful. So perhaps I wouldn’t look at the screen all the time, but I found myself looking at the screen a lot”, FF, trial 3.</a:t>
            </a:r>
          </a:p>
          <a:p>
            <a:pPr marL="285750" indent="-285750">
              <a:buFont typeface="Arial" panose="020B0604020202020204" pitchFamily="34" charset="0"/>
              <a:buChar char="•"/>
            </a:pPr>
            <a:r>
              <a:rPr lang="en-GB" dirty="0"/>
              <a:t>“At one point I was looking at the screen and I walked into a building, without looking”, FF, trial 2</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92860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Time to ask Kyle questions about coursework…</a:t>
            </a:r>
            <a:endParaRPr lang="en-GB" sz="1600" dirty="0">
              <a:solidFill>
                <a:srgbClr val="FF0000"/>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192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295" y="2367642"/>
            <a:ext cx="11218506" cy="2498271"/>
          </a:xfrm>
        </p:spPr>
        <p:txBody>
          <a:bodyPr/>
          <a:lstStyle/>
          <a:p>
            <a:r>
              <a:rPr lang="en-GB" dirty="0"/>
              <a:t>Any questions?</a:t>
            </a:r>
            <a:br>
              <a:rPr lang="en-GB" dirty="0"/>
            </a:br>
            <a:r>
              <a:rPr lang="en-GB" sz="4800" b="0" dirty="0">
                <a:hlinkClick r:id="rId2"/>
              </a:rPr>
              <a:t>Kyle.Harrington@nottingham.ac.uk</a:t>
            </a:r>
            <a:r>
              <a:rPr lang="en-GB" dirty="0"/>
              <a:t> </a:t>
            </a:r>
          </a:p>
        </p:txBody>
      </p:sp>
    </p:spTree>
    <p:extLst>
      <p:ext uri="{BB962C8B-B14F-4D97-AF65-F5344CB8AC3E}">
        <p14:creationId xmlns:p14="http://schemas.microsoft.com/office/powerpoint/2010/main" val="29700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66A711-926C-42C1-985A-BC7F56E2A6F1}"/>
              </a:ext>
            </a:extLst>
          </p:cNvPr>
          <p:cNvSpPr>
            <a:spLocks noGrp="1"/>
          </p:cNvSpPr>
          <p:nvPr>
            <p:ph type="title"/>
          </p:nvPr>
        </p:nvSpPr>
        <p:spPr>
          <a:xfrm>
            <a:off x="808638" y="386930"/>
            <a:ext cx="9236700" cy="1188950"/>
          </a:xfrm>
        </p:spPr>
        <p:txBody>
          <a:bodyPr anchor="b">
            <a:normAutofit/>
          </a:bodyPr>
          <a:lstStyle/>
          <a:p>
            <a:r>
              <a:rPr lang="en-GB" sz="5400"/>
              <a:t>Referencing Software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9DAB8B-CBAE-480E-9492-AFA293495722}"/>
              </a:ext>
            </a:extLst>
          </p:cNvPr>
          <p:cNvSpPr>
            <a:spLocks noGrp="1"/>
          </p:cNvSpPr>
          <p:nvPr>
            <p:ph idx="1"/>
          </p:nvPr>
        </p:nvSpPr>
        <p:spPr>
          <a:xfrm>
            <a:off x="793660" y="2599509"/>
            <a:ext cx="10143668" cy="3435531"/>
          </a:xfrm>
        </p:spPr>
        <p:txBody>
          <a:bodyPr anchor="ctr">
            <a:normAutofit/>
          </a:bodyPr>
          <a:lstStyle/>
          <a:p>
            <a:r>
              <a:rPr lang="en-GB" sz="2400"/>
              <a:t>EndNote (University Licence) or Mendeley. </a:t>
            </a:r>
          </a:p>
          <a:p>
            <a:r>
              <a:rPr lang="en-GB" sz="2400"/>
              <a:t>Keep track of the things you read.</a:t>
            </a:r>
          </a:p>
          <a:p>
            <a:r>
              <a:rPr lang="en-GB" sz="2400"/>
              <a:t>Integrates into Microsoft word (and other office programs – e.g., Publisher for posters, PowerPoint for presentations). </a:t>
            </a:r>
          </a:p>
          <a:p>
            <a:r>
              <a:rPr lang="en-GB" sz="2400"/>
              <a:t>Allows you to create reference lists with less effort.</a:t>
            </a:r>
          </a:p>
          <a:p>
            <a:r>
              <a:rPr lang="en-GB" sz="2400"/>
              <a:t>Can help you to keep track of notes about each paper.</a:t>
            </a:r>
          </a:p>
          <a:p>
            <a:r>
              <a:rPr lang="en-GB" sz="2400"/>
              <a:t>Allows you to organise papers into categories.</a:t>
            </a:r>
          </a:p>
          <a:p>
            <a:pPr marL="0" indent="0">
              <a:buNone/>
            </a:pPr>
            <a:endParaRPr lang="en-GB" sz="2400"/>
          </a:p>
        </p:txBody>
      </p:sp>
    </p:spTree>
    <p:extLst>
      <p:ext uri="{BB962C8B-B14F-4D97-AF65-F5344CB8AC3E}">
        <p14:creationId xmlns:p14="http://schemas.microsoft.com/office/powerpoint/2010/main" val="2915049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380459-AB9C-88A9-8403-FDCC082836C9}"/>
              </a:ext>
            </a:extLst>
          </p:cNvPr>
          <p:cNvPicPr>
            <a:picLocks noChangeAspect="1"/>
          </p:cNvPicPr>
          <p:nvPr/>
        </p:nvPicPr>
        <p:blipFill>
          <a:blip r:embed="rId2"/>
          <a:stretch>
            <a:fillRect/>
          </a:stretch>
        </p:blipFill>
        <p:spPr>
          <a:xfrm>
            <a:off x="619125" y="1314450"/>
            <a:ext cx="10953750" cy="42291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AA54F71-DFA4-5E40-C158-BF452FED7E51}"/>
                  </a:ext>
                </a:extLst>
              </p14:cNvPr>
              <p14:cNvContentPartPr/>
              <p14:nvPr/>
            </p14:nvContentPartPr>
            <p14:xfrm>
              <a:off x="1224400" y="3136987"/>
              <a:ext cx="1706040" cy="27000"/>
            </p14:xfrm>
          </p:contentPart>
        </mc:Choice>
        <mc:Fallback xmlns="">
          <p:pic>
            <p:nvPicPr>
              <p:cNvPr id="6" name="Ink 5">
                <a:extLst>
                  <a:ext uri="{FF2B5EF4-FFF2-40B4-BE49-F238E27FC236}">
                    <a16:creationId xmlns:a16="http://schemas.microsoft.com/office/drawing/2014/main" id="{EAA54F71-DFA4-5E40-C158-BF452FED7E51}"/>
                  </a:ext>
                </a:extLst>
              </p:cNvPr>
              <p:cNvPicPr/>
              <p:nvPr/>
            </p:nvPicPr>
            <p:blipFill>
              <a:blip r:embed="rId4"/>
              <a:stretch>
                <a:fillRect/>
              </a:stretch>
            </p:blipFill>
            <p:spPr>
              <a:xfrm>
                <a:off x="1170760" y="3028987"/>
                <a:ext cx="18136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3F6AD1D-8FEF-4B40-6DCD-4F9F468BA862}"/>
                  </a:ext>
                </a:extLst>
              </p14:cNvPr>
              <p14:cNvContentPartPr/>
              <p14:nvPr/>
            </p14:nvContentPartPr>
            <p14:xfrm>
              <a:off x="7340440" y="4118707"/>
              <a:ext cx="418320" cy="360"/>
            </p14:xfrm>
          </p:contentPart>
        </mc:Choice>
        <mc:Fallback xmlns="">
          <p:pic>
            <p:nvPicPr>
              <p:cNvPr id="7" name="Ink 6">
                <a:extLst>
                  <a:ext uri="{FF2B5EF4-FFF2-40B4-BE49-F238E27FC236}">
                    <a16:creationId xmlns:a16="http://schemas.microsoft.com/office/drawing/2014/main" id="{43F6AD1D-8FEF-4B40-6DCD-4F9F468BA862}"/>
                  </a:ext>
                </a:extLst>
              </p:cNvPr>
              <p:cNvPicPr/>
              <p:nvPr/>
            </p:nvPicPr>
            <p:blipFill>
              <a:blip r:embed="rId6"/>
              <a:stretch>
                <a:fillRect/>
              </a:stretch>
            </p:blipFill>
            <p:spPr>
              <a:xfrm>
                <a:off x="7286440" y="4011067"/>
                <a:ext cx="525960" cy="216000"/>
              </a:xfrm>
              <a:prstGeom prst="rect">
                <a:avLst/>
              </a:prstGeom>
            </p:spPr>
          </p:pic>
        </mc:Fallback>
      </mc:AlternateContent>
    </p:spTree>
    <p:extLst>
      <p:ext uri="{BB962C8B-B14F-4D97-AF65-F5344CB8AC3E}">
        <p14:creationId xmlns:p14="http://schemas.microsoft.com/office/powerpoint/2010/main" val="3347183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BC30BF-A2FD-4BF3-8B3D-CCBDF3CFA158}"/>
              </a:ext>
            </a:extLst>
          </p:cNvPr>
          <p:cNvSpPr>
            <a:spLocks noGrp="1"/>
          </p:cNvSpPr>
          <p:nvPr>
            <p:ph type="title"/>
          </p:nvPr>
        </p:nvSpPr>
        <p:spPr>
          <a:xfrm>
            <a:off x="808638" y="386930"/>
            <a:ext cx="9236700" cy="1188950"/>
          </a:xfrm>
        </p:spPr>
        <p:txBody>
          <a:bodyPr anchor="b">
            <a:normAutofit/>
          </a:bodyPr>
          <a:lstStyle/>
          <a:p>
            <a:r>
              <a:rPr lang="en-GB" sz="5000"/>
              <a:t>Finding Academic Literature Online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03C50E-B5AB-4994-817E-F23A688D15A0}"/>
              </a:ext>
            </a:extLst>
          </p:cNvPr>
          <p:cNvSpPr>
            <a:spLocks noGrp="1"/>
          </p:cNvSpPr>
          <p:nvPr>
            <p:ph idx="1"/>
          </p:nvPr>
        </p:nvSpPr>
        <p:spPr>
          <a:xfrm>
            <a:off x="793660" y="2599509"/>
            <a:ext cx="10143668" cy="3435531"/>
          </a:xfrm>
        </p:spPr>
        <p:txBody>
          <a:bodyPr anchor="ctr">
            <a:normAutofit/>
          </a:bodyPr>
          <a:lstStyle/>
          <a:p>
            <a:r>
              <a:rPr lang="en-GB" sz="2000"/>
              <a:t>Search Engines (Google Scholar, PubMed, Microsoft Academic)</a:t>
            </a:r>
          </a:p>
          <a:p>
            <a:r>
              <a:rPr lang="en-GB" sz="2000"/>
              <a:t>Key terms, Boolean operators.</a:t>
            </a:r>
          </a:p>
          <a:p>
            <a:r>
              <a:rPr lang="en-GB" sz="2000"/>
              <a:t>Systematic literature reviews and scoping reviews are like goldmines for relevant work!</a:t>
            </a:r>
          </a:p>
          <a:p>
            <a:r>
              <a:rPr lang="en-GB" sz="2000"/>
              <a:t>Check citation counts, look at where it is published and what department was responsible for the research.</a:t>
            </a:r>
          </a:p>
          <a:p>
            <a:r>
              <a:rPr lang="en-GB" sz="2000"/>
              <a:t>Scan abstracts for relevance.</a:t>
            </a:r>
          </a:p>
          <a:p>
            <a:r>
              <a:rPr lang="en-GB" sz="2000"/>
              <a:t>Read paper, download citation and give synopsis.</a:t>
            </a:r>
          </a:p>
          <a:p>
            <a:r>
              <a:rPr lang="en-GB" sz="2000"/>
              <a:t>It’s a good idea to keep a word document with descriptions of the papers you read in your own words. Then when it’s time to write coursework, you will have plenty of content. </a:t>
            </a:r>
          </a:p>
        </p:txBody>
      </p:sp>
    </p:spTree>
    <p:extLst>
      <p:ext uri="{BB962C8B-B14F-4D97-AF65-F5344CB8AC3E}">
        <p14:creationId xmlns:p14="http://schemas.microsoft.com/office/powerpoint/2010/main" val="30768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Limited resources model</a:t>
            </a:r>
            <a:endParaRPr lang="en-GB" sz="1600" dirty="0"/>
          </a:p>
        </p:txBody>
      </p:sp>
      <p:sp>
        <p:nvSpPr>
          <p:cNvPr id="33" name="Text Placeholder 32"/>
          <p:cNvSpPr>
            <a:spLocks noGrp="1"/>
          </p:cNvSpPr>
          <p:nvPr>
            <p:ph type="body" sz="quarter" idx="15"/>
          </p:nvPr>
        </p:nvSpPr>
        <p:spPr/>
        <p:txBody>
          <a:bodyPr/>
          <a:lstStyle/>
          <a:p>
            <a:r>
              <a:rPr lang="en-GB" dirty="0"/>
              <a:t>Limited resources model</a:t>
            </a:r>
          </a:p>
        </p:txBody>
      </p:sp>
      <p:grpSp>
        <p:nvGrpSpPr>
          <p:cNvPr id="3" name="Group 2" title="Limited resources model of performance vs. resources allocated"/>
          <p:cNvGrpSpPr/>
          <p:nvPr/>
        </p:nvGrpSpPr>
        <p:grpSpPr>
          <a:xfrm>
            <a:off x="2500584" y="2578918"/>
            <a:ext cx="6623050" cy="3533775"/>
            <a:chOff x="2500584" y="2578918"/>
            <a:chExt cx="6623050" cy="3533775"/>
          </a:xfrm>
        </p:grpSpPr>
        <p:sp>
          <p:nvSpPr>
            <p:cNvPr id="5" name="Line 26"/>
            <p:cNvSpPr>
              <a:spLocks noChangeShapeType="1"/>
            </p:cNvSpPr>
            <p:nvPr/>
          </p:nvSpPr>
          <p:spPr bwMode="auto">
            <a:xfrm>
              <a:off x="3570559" y="5482455"/>
              <a:ext cx="4294188"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Line 25"/>
            <p:cNvSpPr>
              <a:spLocks noChangeShapeType="1"/>
            </p:cNvSpPr>
            <p:nvPr/>
          </p:nvSpPr>
          <p:spPr bwMode="auto">
            <a:xfrm flipV="1">
              <a:off x="3573734" y="2824980"/>
              <a:ext cx="0" cy="26543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24"/>
            <p:cNvSpPr>
              <a:spLocks/>
            </p:cNvSpPr>
            <p:nvPr/>
          </p:nvSpPr>
          <p:spPr bwMode="auto">
            <a:xfrm>
              <a:off x="5345384" y="3282180"/>
              <a:ext cx="866775" cy="1106488"/>
            </a:xfrm>
            <a:custGeom>
              <a:avLst/>
              <a:gdLst>
                <a:gd name="T0" fmla="*/ 0 w 4680"/>
                <a:gd name="T1" fmla="*/ 0 h 3240"/>
                <a:gd name="T2" fmla="*/ 1620 w 4680"/>
                <a:gd name="T3" fmla="*/ 720 h 3240"/>
                <a:gd name="T4" fmla="*/ 4680 w 4680"/>
                <a:gd name="T5" fmla="*/ 3240 h 3240"/>
              </a:gdLst>
              <a:ahLst/>
              <a:cxnLst>
                <a:cxn ang="0">
                  <a:pos x="T0" y="T1"/>
                </a:cxn>
                <a:cxn ang="0">
                  <a:pos x="T2" y="T3"/>
                </a:cxn>
                <a:cxn ang="0">
                  <a:pos x="T4" y="T5"/>
                </a:cxn>
              </a:cxnLst>
              <a:rect l="0" t="0" r="r" b="b"/>
              <a:pathLst>
                <a:path w="4680" h="3240">
                  <a:moveTo>
                    <a:pt x="0" y="0"/>
                  </a:moveTo>
                  <a:cubicBezTo>
                    <a:pt x="420" y="90"/>
                    <a:pt x="840" y="180"/>
                    <a:pt x="1620" y="720"/>
                  </a:cubicBezTo>
                  <a:cubicBezTo>
                    <a:pt x="2400" y="1260"/>
                    <a:pt x="4170" y="2820"/>
                    <a:pt x="4680" y="3240"/>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Box 28"/>
            <p:cNvSpPr txBox="1">
              <a:spLocks noChangeArrowheads="1"/>
            </p:cNvSpPr>
            <p:nvPr/>
          </p:nvSpPr>
          <p:spPr bwMode="auto">
            <a:xfrm>
              <a:off x="3913459" y="5606280"/>
              <a:ext cx="3405188" cy="50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749064"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Arial" pitchFamily="34" charset="0"/>
                  <a:cs typeface="Arial" pitchFamily="34" charset="0"/>
                </a:rPr>
                <a:t>Resources demanded by the primary task</a:t>
              </a:r>
              <a:endParaRPr kumimoji="0" lang="en-GB" altLang="en-US" sz="12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Text Box 23"/>
            <p:cNvSpPr txBox="1">
              <a:spLocks noChangeArrowheads="1"/>
            </p:cNvSpPr>
            <p:nvPr/>
          </p:nvSpPr>
          <p:spPr bwMode="auto">
            <a:xfrm>
              <a:off x="4010297" y="2578918"/>
              <a:ext cx="2436812"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Impact of underload on performance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Line 22"/>
            <p:cNvSpPr>
              <a:spLocks noChangeShapeType="1"/>
            </p:cNvSpPr>
            <p:nvPr/>
          </p:nvSpPr>
          <p:spPr bwMode="auto">
            <a:xfrm flipH="1">
              <a:off x="3791222" y="2855143"/>
              <a:ext cx="277812" cy="427037"/>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 Box 21"/>
            <p:cNvSpPr txBox="1">
              <a:spLocks noChangeArrowheads="1"/>
            </p:cNvSpPr>
            <p:nvPr/>
          </p:nvSpPr>
          <p:spPr bwMode="auto">
            <a:xfrm>
              <a:off x="4877072" y="4387080"/>
              <a:ext cx="1335087" cy="773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Variation in rate at which resources allocated due to expertise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Line 20"/>
            <p:cNvSpPr>
              <a:spLocks noChangeShapeType="1"/>
            </p:cNvSpPr>
            <p:nvPr/>
          </p:nvSpPr>
          <p:spPr bwMode="auto">
            <a:xfrm flipH="1" flipV="1">
              <a:off x="4592909" y="4352155"/>
              <a:ext cx="241300" cy="217488"/>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Box 19"/>
            <p:cNvSpPr txBox="1">
              <a:spLocks noChangeArrowheads="1"/>
            </p:cNvSpPr>
            <p:nvPr/>
          </p:nvSpPr>
          <p:spPr bwMode="auto">
            <a:xfrm>
              <a:off x="2500584" y="4387080"/>
              <a:ext cx="920750" cy="571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itchFamily="34" charset="0"/>
                  <a:ea typeface="Times New Roman" pitchFamily="18" charset="0"/>
                  <a:cs typeface="Arial" pitchFamily="34" charset="0"/>
                </a:rPr>
                <a:t>Resources</a:t>
              </a:r>
              <a:endParaRPr kumimoji="0" lang="en-US" alt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itchFamily="34" charset="0"/>
                  <a:ea typeface="Times New Roman" pitchFamily="18" charset="0"/>
                  <a:cs typeface="Arial" pitchFamily="34" charset="0"/>
                </a:rPr>
                <a:t>allocated</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 Box 18"/>
            <p:cNvSpPr txBox="1">
              <a:spLocks noChangeArrowheads="1"/>
            </p:cNvSpPr>
            <p:nvPr/>
          </p:nvSpPr>
          <p:spPr bwMode="auto">
            <a:xfrm>
              <a:off x="2537096" y="3361555"/>
              <a:ext cx="928688" cy="796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a:ln>
                    <a:noFill/>
                  </a:ln>
                  <a:solidFill>
                    <a:schemeClr val="tx1"/>
                  </a:solidFill>
                  <a:effectLst/>
                  <a:latin typeface="Arial" pitchFamily="34" charset="0"/>
                  <a:ea typeface="Times New Roman" pitchFamily="18" charset="0"/>
                  <a:cs typeface="Arial" pitchFamily="34" charset="0"/>
                </a:rPr>
                <a:t>Variable level of </a:t>
              </a:r>
              <a:endParaRPr kumimoji="0" lang="en-US" alt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a:ln>
                    <a:noFill/>
                  </a:ln>
                  <a:solidFill>
                    <a:schemeClr val="tx1"/>
                  </a:solidFill>
                  <a:effectLst/>
                  <a:latin typeface="Arial" pitchFamily="34" charset="0"/>
                  <a:ea typeface="Times New Roman" pitchFamily="18" charset="0"/>
                  <a:cs typeface="Arial" pitchFamily="34" charset="0"/>
                </a:rPr>
                <a:t>available</a:t>
              </a:r>
              <a:endParaRPr kumimoji="0" lang="en-US" alt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a:ln>
                    <a:noFill/>
                  </a:ln>
                  <a:solidFill>
                    <a:schemeClr val="tx1"/>
                  </a:solidFill>
                  <a:effectLst/>
                  <a:latin typeface="Arial" pitchFamily="34" charset="0"/>
                  <a:ea typeface="Times New Roman" pitchFamily="18" charset="0"/>
                  <a:cs typeface="Arial" pitchFamily="34" charset="0"/>
                </a:rPr>
                <a:t>resources</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Line 17"/>
            <p:cNvSpPr>
              <a:spLocks noChangeShapeType="1"/>
            </p:cNvSpPr>
            <p:nvPr/>
          </p:nvSpPr>
          <p:spPr bwMode="auto">
            <a:xfrm flipV="1">
              <a:off x="7845697" y="2836093"/>
              <a:ext cx="0" cy="26431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
            <p:cNvSpPr>
              <a:spLocks noChangeArrowheads="1"/>
            </p:cNvSpPr>
            <p:nvPr/>
          </p:nvSpPr>
          <p:spPr bwMode="auto">
            <a:xfrm>
              <a:off x="7936184" y="2999605"/>
              <a:ext cx="9048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rPr>
                <a:t>Good</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27"/>
            <p:cNvSpPr>
              <a:spLocks noChangeArrowheads="1"/>
            </p:cNvSpPr>
            <p:nvPr/>
          </p:nvSpPr>
          <p:spPr bwMode="auto">
            <a:xfrm>
              <a:off x="7936184" y="5110980"/>
              <a:ext cx="831850"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a:ln>
                    <a:noFill/>
                  </a:ln>
                  <a:solidFill>
                    <a:schemeClr val="tx1"/>
                  </a:solidFill>
                  <a:effectLst/>
                  <a:latin typeface="Arial" pitchFamily="34" charset="0"/>
                  <a:ea typeface="Times New Roman" pitchFamily="18" charset="0"/>
                  <a:cs typeface="Arial" pitchFamily="34" charset="0"/>
                </a:rPr>
                <a:t>Poor</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Line 16"/>
            <p:cNvSpPr>
              <a:spLocks noChangeShapeType="1"/>
            </p:cNvSpPr>
            <p:nvPr/>
          </p:nvSpPr>
          <p:spPr bwMode="auto">
            <a:xfrm>
              <a:off x="7736159" y="3828280"/>
              <a:ext cx="10953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 Box 2"/>
            <p:cNvSpPr txBox="1">
              <a:spLocks noChangeArrowheads="1"/>
            </p:cNvSpPr>
            <p:nvPr/>
          </p:nvSpPr>
          <p:spPr bwMode="auto">
            <a:xfrm>
              <a:off x="7936184" y="4064818"/>
              <a:ext cx="118745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Performance</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Freeform 15"/>
            <p:cNvSpPr>
              <a:spLocks/>
            </p:cNvSpPr>
            <p:nvPr/>
          </p:nvSpPr>
          <p:spPr bwMode="auto">
            <a:xfrm flipH="1">
              <a:off x="3602309" y="3282180"/>
              <a:ext cx="293688" cy="165100"/>
            </a:xfrm>
            <a:custGeom>
              <a:avLst/>
              <a:gdLst>
                <a:gd name="T0" fmla="*/ 0 w 4680"/>
                <a:gd name="T1" fmla="*/ 0 h 3240"/>
                <a:gd name="T2" fmla="*/ 1620 w 4680"/>
                <a:gd name="T3" fmla="*/ 720 h 3240"/>
                <a:gd name="T4" fmla="*/ 4680 w 4680"/>
                <a:gd name="T5" fmla="*/ 3240 h 3240"/>
              </a:gdLst>
              <a:ahLst/>
              <a:cxnLst>
                <a:cxn ang="0">
                  <a:pos x="T0" y="T1"/>
                </a:cxn>
                <a:cxn ang="0">
                  <a:pos x="T2" y="T3"/>
                </a:cxn>
                <a:cxn ang="0">
                  <a:pos x="T4" y="T5"/>
                </a:cxn>
              </a:cxnLst>
              <a:rect l="0" t="0" r="r" b="b"/>
              <a:pathLst>
                <a:path w="4680" h="3240">
                  <a:moveTo>
                    <a:pt x="0" y="0"/>
                  </a:moveTo>
                  <a:cubicBezTo>
                    <a:pt x="420" y="90"/>
                    <a:pt x="840" y="180"/>
                    <a:pt x="1620" y="720"/>
                  </a:cubicBezTo>
                  <a:cubicBezTo>
                    <a:pt x="2400" y="1260"/>
                    <a:pt x="4170" y="2820"/>
                    <a:pt x="4680" y="3240"/>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rc 14"/>
            <p:cNvSpPr>
              <a:spLocks/>
            </p:cNvSpPr>
            <p:nvPr/>
          </p:nvSpPr>
          <p:spPr bwMode="auto">
            <a:xfrm flipH="1">
              <a:off x="3573734" y="3828280"/>
              <a:ext cx="2571750" cy="1654175"/>
            </a:xfrm>
            <a:custGeom>
              <a:avLst/>
              <a:gdLst>
                <a:gd name="G0" fmla="+- 0 0 0"/>
                <a:gd name="G1" fmla="+- 21599 0 0"/>
                <a:gd name="G2" fmla="+- 21600 0 0"/>
                <a:gd name="T0" fmla="*/ 154 w 21599"/>
                <a:gd name="T1" fmla="*/ 0 h 21599"/>
                <a:gd name="T2" fmla="*/ 21599 w 21599"/>
                <a:gd name="T3" fmla="*/ 21375 h 21599"/>
                <a:gd name="T4" fmla="*/ 0 w 21599"/>
                <a:gd name="T5" fmla="*/ 21599 h 21599"/>
              </a:gdLst>
              <a:ahLst/>
              <a:cxnLst>
                <a:cxn ang="0">
                  <a:pos x="T0" y="T1"/>
                </a:cxn>
                <a:cxn ang="0">
                  <a:pos x="T2" y="T3"/>
                </a:cxn>
                <a:cxn ang="0">
                  <a:pos x="T4" y="T5"/>
                </a:cxn>
              </a:cxnLst>
              <a:rect l="0" t="0" r="r" b="b"/>
              <a:pathLst>
                <a:path w="21599" h="21599" fill="none" extrusionOk="0">
                  <a:moveTo>
                    <a:pt x="154" y="-1"/>
                  </a:moveTo>
                  <a:cubicBezTo>
                    <a:pt x="11935" y="83"/>
                    <a:pt x="21476" y="9593"/>
                    <a:pt x="21598" y="21375"/>
                  </a:cubicBezTo>
                </a:path>
                <a:path w="21599" h="21599" stroke="0" extrusionOk="0">
                  <a:moveTo>
                    <a:pt x="154" y="-1"/>
                  </a:moveTo>
                  <a:cubicBezTo>
                    <a:pt x="11935" y="83"/>
                    <a:pt x="21476" y="9593"/>
                    <a:pt x="21598" y="21375"/>
                  </a:cubicBezTo>
                  <a:lnTo>
                    <a:pt x="0" y="21599"/>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AutoShape 13"/>
            <p:cNvSpPr>
              <a:spLocks noChangeShapeType="1"/>
            </p:cNvSpPr>
            <p:nvPr/>
          </p:nvSpPr>
          <p:spPr bwMode="auto">
            <a:xfrm>
              <a:off x="6145484" y="3828280"/>
              <a:ext cx="159067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Arc 12"/>
            <p:cNvSpPr>
              <a:spLocks/>
            </p:cNvSpPr>
            <p:nvPr/>
          </p:nvSpPr>
          <p:spPr bwMode="auto">
            <a:xfrm flipH="1">
              <a:off x="3583259" y="3828280"/>
              <a:ext cx="3667125" cy="1654175"/>
            </a:xfrm>
            <a:custGeom>
              <a:avLst/>
              <a:gdLst>
                <a:gd name="G0" fmla="+- 0 0 0"/>
                <a:gd name="G1" fmla="+- 21599 0 0"/>
                <a:gd name="G2" fmla="+- 21600 0 0"/>
                <a:gd name="T0" fmla="*/ 154 w 21599"/>
                <a:gd name="T1" fmla="*/ 0 h 21599"/>
                <a:gd name="T2" fmla="*/ 21599 w 21599"/>
                <a:gd name="T3" fmla="*/ 21375 h 21599"/>
                <a:gd name="T4" fmla="*/ 0 w 21599"/>
                <a:gd name="T5" fmla="*/ 21599 h 21599"/>
              </a:gdLst>
              <a:ahLst/>
              <a:cxnLst>
                <a:cxn ang="0">
                  <a:pos x="T0" y="T1"/>
                </a:cxn>
                <a:cxn ang="0">
                  <a:pos x="T2" y="T3"/>
                </a:cxn>
                <a:cxn ang="0">
                  <a:pos x="T4" y="T5"/>
                </a:cxn>
              </a:cxnLst>
              <a:rect l="0" t="0" r="r" b="b"/>
              <a:pathLst>
                <a:path w="21599" h="21599" fill="none" extrusionOk="0">
                  <a:moveTo>
                    <a:pt x="154" y="-1"/>
                  </a:moveTo>
                  <a:cubicBezTo>
                    <a:pt x="11935" y="83"/>
                    <a:pt x="21476" y="9593"/>
                    <a:pt x="21598" y="21375"/>
                  </a:cubicBezTo>
                </a:path>
                <a:path w="21599" h="21599" stroke="0" extrusionOk="0">
                  <a:moveTo>
                    <a:pt x="154" y="-1"/>
                  </a:moveTo>
                  <a:cubicBezTo>
                    <a:pt x="11935" y="83"/>
                    <a:pt x="21476" y="9593"/>
                    <a:pt x="21598" y="21375"/>
                  </a:cubicBezTo>
                  <a:lnTo>
                    <a:pt x="0" y="21599"/>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p:cNvSpPr>
              <a:spLocks/>
            </p:cNvSpPr>
            <p:nvPr/>
          </p:nvSpPr>
          <p:spPr bwMode="auto">
            <a:xfrm>
              <a:off x="3583259" y="3702868"/>
              <a:ext cx="4260850" cy="258762"/>
            </a:xfrm>
            <a:custGeom>
              <a:avLst/>
              <a:gdLst>
                <a:gd name="T0" fmla="*/ 0 w 6711"/>
                <a:gd name="T1" fmla="*/ 201 h 407"/>
                <a:gd name="T2" fmla="*/ 492 w 6711"/>
                <a:gd name="T3" fmla="*/ 33 h 407"/>
                <a:gd name="T4" fmla="*/ 1034 w 6711"/>
                <a:gd name="T5" fmla="*/ 397 h 407"/>
                <a:gd name="T6" fmla="*/ 1589 w 6711"/>
                <a:gd name="T7" fmla="*/ 93 h 407"/>
                <a:gd name="T8" fmla="*/ 2037 w 6711"/>
                <a:gd name="T9" fmla="*/ 397 h 407"/>
                <a:gd name="T10" fmla="*/ 2654 w 6711"/>
                <a:gd name="T11" fmla="*/ 48 h 407"/>
                <a:gd name="T12" fmla="*/ 3313 w 6711"/>
                <a:gd name="T13" fmla="*/ 340 h 407"/>
                <a:gd name="T14" fmla="*/ 4005 w 6711"/>
                <a:gd name="T15" fmla="*/ 93 h 407"/>
                <a:gd name="T16" fmla="*/ 4619 w 6711"/>
                <a:gd name="T17" fmla="*/ 397 h 407"/>
                <a:gd name="T18" fmla="*/ 5294 w 6711"/>
                <a:gd name="T19" fmla="*/ 48 h 407"/>
                <a:gd name="T20" fmla="*/ 5774 w 6711"/>
                <a:gd name="T21" fmla="*/ 340 h 407"/>
                <a:gd name="T22" fmla="*/ 6269 w 6711"/>
                <a:gd name="T23" fmla="*/ 78 h 407"/>
                <a:gd name="T24" fmla="*/ 6711 w 6711"/>
                <a:gd name="T25" fmla="*/ 20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1" h="407">
                  <a:moveTo>
                    <a:pt x="0" y="201"/>
                  </a:moveTo>
                  <a:cubicBezTo>
                    <a:pt x="160" y="100"/>
                    <a:pt x="320" y="0"/>
                    <a:pt x="492" y="33"/>
                  </a:cubicBezTo>
                  <a:cubicBezTo>
                    <a:pt x="664" y="66"/>
                    <a:pt x="851" y="387"/>
                    <a:pt x="1034" y="397"/>
                  </a:cubicBezTo>
                  <a:cubicBezTo>
                    <a:pt x="1217" y="407"/>
                    <a:pt x="1422" y="93"/>
                    <a:pt x="1589" y="93"/>
                  </a:cubicBezTo>
                  <a:cubicBezTo>
                    <a:pt x="1756" y="93"/>
                    <a:pt x="1860" y="404"/>
                    <a:pt x="2037" y="397"/>
                  </a:cubicBezTo>
                  <a:cubicBezTo>
                    <a:pt x="2214" y="390"/>
                    <a:pt x="2441" y="57"/>
                    <a:pt x="2654" y="48"/>
                  </a:cubicBezTo>
                  <a:cubicBezTo>
                    <a:pt x="2867" y="39"/>
                    <a:pt x="3088" y="333"/>
                    <a:pt x="3313" y="340"/>
                  </a:cubicBezTo>
                  <a:cubicBezTo>
                    <a:pt x="3538" y="347"/>
                    <a:pt x="3787" y="84"/>
                    <a:pt x="4005" y="93"/>
                  </a:cubicBezTo>
                  <a:cubicBezTo>
                    <a:pt x="4223" y="102"/>
                    <a:pt x="4404" y="404"/>
                    <a:pt x="4619" y="397"/>
                  </a:cubicBezTo>
                  <a:cubicBezTo>
                    <a:pt x="4834" y="390"/>
                    <a:pt x="5102" y="57"/>
                    <a:pt x="5294" y="48"/>
                  </a:cubicBezTo>
                  <a:cubicBezTo>
                    <a:pt x="5486" y="39"/>
                    <a:pt x="5612" y="335"/>
                    <a:pt x="5774" y="340"/>
                  </a:cubicBezTo>
                  <a:cubicBezTo>
                    <a:pt x="5936" y="345"/>
                    <a:pt x="6113" y="101"/>
                    <a:pt x="6269" y="78"/>
                  </a:cubicBezTo>
                  <a:cubicBezTo>
                    <a:pt x="6425" y="55"/>
                    <a:pt x="6568" y="127"/>
                    <a:pt x="6711" y="200"/>
                  </a:cubicBezTo>
                </a:path>
              </a:pathLst>
            </a:custGeom>
            <a:noFill/>
            <a:ln w="19050">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0"/>
            <p:cNvSpPr>
              <a:spLocks noChangeShapeType="1"/>
            </p:cNvSpPr>
            <p:nvPr/>
          </p:nvSpPr>
          <p:spPr bwMode="auto">
            <a:xfrm>
              <a:off x="3249884" y="3645718"/>
              <a:ext cx="646113" cy="57150"/>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 Box 9"/>
            <p:cNvSpPr txBox="1">
              <a:spLocks noChangeArrowheads="1"/>
            </p:cNvSpPr>
            <p:nvPr/>
          </p:nvSpPr>
          <p:spPr bwMode="auto">
            <a:xfrm>
              <a:off x="6605859" y="4025130"/>
              <a:ext cx="1192213" cy="904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Less graceful decline in performance – ‘precipice of performance’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7" name="Line 8"/>
            <p:cNvSpPr>
              <a:spLocks noChangeShapeType="1"/>
            </p:cNvSpPr>
            <p:nvPr/>
          </p:nvSpPr>
          <p:spPr bwMode="auto">
            <a:xfrm flipH="1">
              <a:off x="6269309" y="4244205"/>
              <a:ext cx="336550" cy="144463"/>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7"/>
            <p:cNvSpPr>
              <a:spLocks/>
            </p:cNvSpPr>
            <p:nvPr/>
          </p:nvSpPr>
          <p:spPr bwMode="auto">
            <a:xfrm>
              <a:off x="3903934" y="3256780"/>
              <a:ext cx="1441450" cy="190500"/>
            </a:xfrm>
            <a:custGeom>
              <a:avLst/>
              <a:gdLst>
                <a:gd name="T0" fmla="*/ 0 w 2271"/>
                <a:gd name="T1" fmla="*/ 42 h 301"/>
                <a:gd name="T2" fmla="*/ 755 w 2271"/>
                <a:gd name="T3" fmla="*/ 43 h 301"/>
                <a:gd name="T4" fmla="*/ 1086 w 2271"/>
                <a:gd name="T5" fmla="*/ 301 h 301"/>
                <a:gd name="T6" fmla="*/ 1341 w 2271"/>
                <a:gd name="T7" fmla="*/ 43 h 301"/>
                <a:gd name="T8" fmla="*/ 2271 w 2271"/>
                <a:gd name="T9" fmla="*/ 42 h 301"/>
              </a:gdLst>
              <a:ahLst/>
              <a:cxnLst>
                <a:cxn ang="0">
                  <a:pos x="T0" y="T1"/>
                </a:cxn>
                <a:cxn ang="0">
                  <a:pos x="T2" y="T3"/>
                </a:cxn>
                <a:cxn ang="0">
                  <a:pos x="T4" y="T5"/>
                </a:cxn>
                <a:cxn ang="0">
                  <a:pos x="T6" y="T7"/>
                </a:cxn>
                <a:cxn ang="0">
                  <a:pos x="T8" y="T9"/>
                </a:cxn>
              </a:cxnLst>
              <a:rect l="0" t="0" r="r" b="b"/>
              <a:pathLst>
                <a:path w="2271" h="301">
                  <a:moveTo>
                    <a:pt x="0" y="42"/>
                  </a:moveTo>
                  <a:cubicBezTo>
                    <a:pt x="287" y="21"/>
                    <a:pt x="574" y="0"/>
                    <a:pt x="755" y="43"/>
                  </a:cubicBezTo>
                  <a:cubicBezTo>
                    <a:pt x="936" y="86"/>
                    <a:pt x="988" y="301"/>
                    <a:pt x="1086" y="301"/>
                  </a:cubicBezTo>
                  <a:cubicBezTo>
                    <a:pt x="1184" y="301"/>
                    <a:pt x="1144" y="86"/>
                    <a:pt x="1341" y="43"/>
                  </a:cubicBezTo>
                  <a:cubicBezTo>
                    <a:pt x="1538" y="0"/>
                    <a:pt x="2116" y="42"/>
                    <a:pt x="2271" y="42"/>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Text Box 6"/>
            <p:cNvSpPr txBox="1">
              <a:spLocks noChangeArrowheads="1"/>
            </p:cNvSpPr>
            <p:nvPr/>
          </p:nvSpPr>
          <p:spPr bwMode="auto">
            <a:xfrm>
              <a:off x="4958034" y="2836093"/>
              <a:ext cx="2436813" cy="420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itchFamily="34" charset="0"/>
                  <a:ea typeface="Times New Roman" pitchFamily="18" charset="0"/>
                  <a:cs typeface="Arial" pitchFamily="34" charset="0"/>
                </a:rPr>
                <a:t>Dip in performance whilst still spare capacity due to data limitation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Line 5"/>
            <p:cNvSpPr>
              <a:spLocks noChangeShapeType="1"/>
            </p:cNvSpPr>
            <p:nvPr/>
          </p:nvSpPr>
          <p:spPr bwMode="auto">
            <a:xfrm flipH="1">
              <a:off x="4592909" y="2990080"/>
              <a:ext cx="357188" cy="371475"/>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Freeform 4"/>
            <p:cNvSpPr>
              <a:spLocks/>
            </p:cNvSpPr>
            <p:nvPr/>
          </p:nvSpPr>
          <p:spPr bwMode="auto">
            <a:xfrm>
              <a:off x="6212159" y="4388668"/>
              <a:ext cx="133350" cy="1090612"/>
            </a:xfrm>
            <a:custGeom>
              <a:avLst/>
              <a:gdLst>
                <a:gd name="T0" fmla="*/ 0 w 210"/>
                <a:gd name="T1" fmla="*/ 0 h 1717"/>
                <a:gd name="T2" fmla="*/ 165 w 210"/>
                <a:gd name="T3" fmla="*/ 855 h 1717"/>
                <a:gd name="T4" fmla="*/ 210 w 210"/>
                <a:gd name="T5" fmla="*/ 1717 h 1717"/>
              </a:gdLst>
              <a:ahLst/>
              <a:cxnLst>
                <a:cxn ang="0">
                  <a:pos x="T0" y="T1"/>
                </a:cxn>
                <a:cxn ang="0">
                  <a:pos x="T2" y="T3"/>
                </a:cxn>
                <a:cxn ang="0">
                  <a:pos x="T4" y="T5"/>
                </a:cxn>
              </a:cxnLst>
              <a:rect l="0" t="0" r="r" b="b"/>
              <a:pathLst>
                <a:path w="210" h="1717">
                  <a:moveTo>
                    <a:pt x="0" y="0"/>
                  </a:moveTo>
                  <a:cubicBezTo>
                    <a:pt x="65" y="284"/>
                    <a:pt x="130" y="569"/>
                    <a:pt x="165" y="855"/>
                  </a:cubicBezTo>
                  <a:cubicBezTo>
                    <a:pt x="200" y="1141"/>
                    <a:pt x="200" y="1573"/>
                    <a:pt x="210" y="1717"/>
                  </a:cubicBez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2077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14E2D-3974-43C6-83AD-40D318802CA0}"/>
              </a:ext>
            </a:extLst>
          </p:cNvPr>
          <p:cNvSpPr>
            <a:spLocks noGrp="1"/>
          </p:cNvSpPr>
          <p:nvPr>
            <p:ph type="title"/>
          </p:nvPr>
        </p:nvSpPr>
        <p:spPr>
          <a:xfrm>
            <a:off x="808638" y="386930"/>
            <a:ext cx="9236700" cy="1188950"/>
          </a:xfrm>
        </p:spPr>
        <p:txBody>
          <a:bodyPr anchor="b">
            <a:normAutofit/>
          </a:bodyPr>
          <a:lstStyle/>
          <a:p>
            <a:r>
              <a:rPr lang="en-GB" sz="4200"/>
              <a:t>Finding Academic Literature Online (RG)</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4236F2-9512-4055-8652-EB60740EF00A}"/>
              </a:ext>
            </a:extLst>
          </p:cNvPr>
          <p:cNvSpPr>
            <a:spLocks noGrp="1"/>
          </p:cNvSpPr>
          <p:nvPr>
            <p:ph idx="1"/>
          </p:nvPr>
        </p:nvSpPr>
        <p:spPr>
          <a:xfrm>
            <a:off x="793660" y="2599509"/>
            <a:ext cx="10143668" cy="3435531"/>
          </a:xfrm>
        </p:spPr>
        <p:txBody>
          <a:bodyPr anchor="ctr">
            <a:normAutofit/>
          </a:bodyPr>
          <a:lstStyle/>
          <a:p>
            <a:r>
              <a:rPr lang="en-GB" sz="2400"/>
              <a:t>Make an account on ResearchGate.Net</a:t>
            </a:r>
          </a:p>
          <a:p>
            <a:r>
              <a:rPr lang="en-GB" sz="2400"/>
              <a:t>Find academics and researchers in your own department and see their papers and research interests.</a:t>
            </a:r>
          </a:p>
          <a:p>
            <a:r>
              <a:rPr lang="en-GB" sz="2400"/>
              <a:t>Ask and answer questions from other researchers. </a:t>
            </a:r>
          </a:p>
          <a:p>
            <a:r>
              <a:rPr lang="en-GB" sz="2400"/>
              <a:t>Discover key-terms, and open research questions. </a:t>
            </a:r>
          </a:p>
        </p:txBody>
      </p:sp>
    </p:spTree>
    <p:extLst>
      <p:ext uri="{BB962C8B-B14F-4D97-AF65-F5344CB8AC3E}">
        <p14:creationId xmlns:p14="http://schemas.microsoft.com/office/powerpoint/2010/main" val="948332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13B1C9-8860-4B4B-B2F4-CBA02CA53B0B}"/>
              </a:ext>
            </a:extLst>
          </p:cNvPr>
          <p:cNvSpPr>
            <a:spLocks noGrp="1"/>
          </p:cNvSpPr>
          <p:nvPr>
            <p:ph type="title"/>
          </p:nvPr>
        </p:nvSpPr>
        <p:spPr>
          <a:xfrm>
            <a:off x="808638" y="386930"/>
            <a:ext cx="9236700" cy="1188950"/>
          </a:xfrm>
        </p:spPr>
        <p:txBody>
          <a:bodyPr anchor="b">
            <a:normAutofit/>
          </a:bodyPr>
          <a:lstStyle/>
          <a:p>
            <a:r>
              <a:rPr lang="en-GB" sz="5400"/>
              <a:t>More tips on using references</a:t>
            </a:r>
          </a:p>
        </p:txBody>
      </p:sp>
      <p:grpSp>
        <p:nvGrpSpPr>
          <p:cNvPr id="25" name="Group 2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2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8334E7-1A1E-42DC-B3B8-3CB404C1CAD1}"/>
              </a:ext>
            </a:extLst>
          </p:cNvPr>
          <p:cNvSpPr>
            <a:spLocks noGrp="1"/>
          </p:cNvSpPr>
          <p:nvPr>
            <p:ph idx="1"/>
          </p:nvPr>
        </p:nvSpPr>
        <p:spPr>
          <a:xfrm>
            <a:off x="793660" y="2599509"/>
            <a:ext cx="10143668" cy="3435531"/>
          </a:xfrm>
        </p:spPr>
        <p:txBody>
          <a:bodyPr anchor="ctr">
            <a:normAutofit/>
          </a:bodyPr>
          <a:lstStyle/>
          <a:p>
            <a:r>
              <a:rPr lang="en-GB" sz="1900" dirty="0"/>
              <a:t>Factual claims which require support need references (some wiggle room here, but if in doubt use a reference).</a:t>
            </a:r>
          </a:p>
          <a:p>
            <a:r>
              <a:rPr lang="en-GB" sz="1900" dirty="0"/>
              <a:t>Direct quotations need references AND page numbers. </a:t>
            </a:r>
          </a:p>
          <a:p>
            <a:r>
              <a:rPr lang="en-GB" sz="1900" dirty="0"/>
              <a:t>References should be specific – I should be able to read your sentence, see the reference and know exactly how the reference supports your point. </a:t>
            </a:r>
          </a:p>
          <a:p>
            <a:r>
              <a:rPr lang="en-GB" sz="1900" dirty="0"/>
              <a:t>If you say something like “lots of researchers think this”, “studies have </a:t>
            </a:r>
            <a:r>
              <a:rPr lang="en-GB" sz="1900"/>
              <a:t>shown this”, provide more than one reference (or a reference to a consensus paper or systematic review)</a:t>
            </a:r>
          </a:p>
          <a:p>
            <a:r>
              <a:rPr lang="en-GB" sz="1900" dirty="0"/>
              <a:t>Don’t pin all your talking points on too few references!</a:t>
            </a:r>
          </a:p>
          <a:p>
            <a:r>
              <a:rPr lang="en-GB" sz="1900" dirty="0"/>
              <a:t>How old is the reference? For a definition or theory, it’s fine to use older references. But if you are talking about the “current state” of something, don’t use a 20 year old reference!</a:t>
            </a:r>
          </a:p>
        </p:txBody>
      </p:sp>
    </p:spTree>
    <p:extLst>
      <p:ext uri="{BB962C8B-B14F-4D97-AF65-F5344CB8AC3E}">
        <p14:creationId xmlns:p14="http://schemas.microsoft.com/office/powerpoint/2010/main" val="3719315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Multiple resources theory (</a:t>
            </a:r>
            <a:r>
              <a:rPr lang="en-GB" dirty="0" err="1"/>
              <a:t>Wickens</a:t>
            </a:r>
            <a:r>
              <a:rPr lang="en-GB" dirty="0"/>
              <a:t>, 2008)</a:t>
            </a:r>
            <a:endParaRPr lang="en-GB" sz="1600" dirty="0"/>
          </a:p>
        </p:txBody>
      </p:sp>
      <p:pic>
        <p:nvPicPr>
          <p:cNvPr id="6" name="Picture 5" descr="Wickens multiple resources.jpg" title="Wicken's multiple resources model"/>
          <p:cNvPicPr>
            <a:picLocks noChangeAspect="1"/>
          </p:cNvPicPr>
          <p:nvPr/>
        </p:nvPicPr>
        <p:blipFill>
          <a:blip r:embed="rId3" cstate="print"/>
          <a:srcRect l="7480" t="58670" r="61444" b="11421"/>
          <a:stretch>
            <a:fillRect/>
          </a:stretch>
        </p:blipFill>
        <p:spPr>
          <a:xfrm rot="16200000">
            <a:off x="3398036" y="838457"/>
            <a:ext cx="4338661" cy="5900583"/>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2663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objectives – situation awareness</a:t>
            </a:r>
          </a:p>
        </p:txBody>
      </p:sp>
      <p:sp>
        <p:nvSpPr>
          <p:cNvPr id="3" name="Content Placeholder 2"/>
          <p:cNvSpPr>
            <a:spLocks noGrp="1"/>
          </p:cNvSpPr>
          <p:nvPr>
            <p:ph sz="quarter" idx="13"/>
          </p:nvPr>
        </p:nvSpPr>
        <p:spPr>
          <a:xfrm>
            <a:off x="190905" y="1179733"/>
            <a:ext cx="11257699" cy="4395568"/>
          </a:xfrm>
        </p:spPr>
        <p:txBody>
          <a:bodyPr/>
          <a:lstStyle/>
          <a:p>
            <a:pPr marL="0" indent="0">
              <a:buNone/>
            </a:pPr>
            <a:r>
              <a:rPr lang="en-GB" sz="2000" b="1" dirty="0"/>
              <a:t>Module LO’s: </a:t>
            </a:r>
          </a:p>
          <a:p>
            <a:r>
              <a:rPr lang="en-GB" sz="2000" dirty="0"/>
              <a:t>LO1 –Describe how humans process information and how this applies in a variety of working contexts.</a:t>
            </a:r>
          </a:p>
          <a:p>
            <a:r>
              <a:rPr lang="en-GB" sz="2000" dirty="0"/>
              <a:t>LO2 –Evaluate the range of subjective and objective assessment methods available to measure cognitive work performance.</a:t>
            </a:r>
          </a:p>
          <a:p>
            <a:r>
              <a:rPr lang="en-GB" sz="2000" dirty="0"/>
              <a:t>LO5 – Recognise the variety of products and work contexts to which cognitive ergonomics design practice and guidance can be applied.</a:t>
            </a:r>
          </a:p>
          <a:p>
            <a:pPr marL="0" indent="0">
              <a:buNone/>
            </a:pPr>
            <a:r>
              <a:rPr lang="en-GB" sz="2000" b="1" dirty="0"/>
              <a:t>Lecture objectives: </a:t>
            </a:r>
          </a:p>
          <a:p>
            <a:r>
              <a:rPr lang="en-GB" sz="2000" dirty="0"/>
              <a:t>Introduce Situation Awareness, and </a:t>
            </a:r>
            <a:r>
              <a:rPr lang="en-GB" sz="2000" dirty="0" err="1"/>
              <a:t>Endsley’s</a:t>
            </a:r>
            <a:r>
              <a:rPr lang="en-GB" sz="2000" dirty="0"/>
              <a:t> model of SA</a:t>
            </a:r>
          </a:p>
          <a:p>
            <a:r>
              <a:rPr lang="en-GB" sz="2000" dirty="0"/>
              <a:t>Understand the link between SA and other HF characteristics</a:t>
            </a:r>
          </a:p>
          <a:p>
            <a:r>
              <a:rPr lang="en-GB" sz="2000" dirty="0"/>
              <a:t>Understand different methods of SA measurement</a:t>
            </a:r>
          </a:p>
          <a:p>
            <a:r>
              <a:rPr lang="en-GB" sz="2000" dirty="0"/>
              <a:t>Consider the above in the context of </a:t>
            </a:r>
            <a:r>
              <a:rPr lang="en-GB" sz="2000" b="1" dirty="0"/>
              <a:t>design</a:t>
            </a:r>
          </a:p>
          <a:p>
            <a:endParaRPr lang="en-GB" sz="2000" dirty="0"/>
          </a:p>
          <a:p>
            <a:pPr marL="0" indent="0">
              <a:buNone/>
            </a:pPr>
            <a:endParaRPr lang="en-GB" sz="2000" dirty="0"/>
          </a:p>
          <a:p>
            <a:pPr marL="0" indent="0">
              <a:buNone/>
            </a:pPr>
            <a:endParaRPr lang="en-GB" sz="2000" dirty="0"/>
          </a:p>
        </p:txBody>
      </p:sp>
      <p:sp>
        <p:nvSpPr>
          <p:cNvPr id="2" name="Slide Number Placeholder 1"/>
          <p:cNvSpPr>
            <a:spLocks noGrp="1"/>
          </p:cNvSpPr>
          <p:nvPr>
            <p:ph type="sldNum" sz="quarter" idx="12"/>
          </p:nvPr>
        </p:nvSpPr>
        <p:spPr/>
        <p:txBody>
          <a:bodyPr/>
          <a:lstStyle/>
          <a:p>
            <a:fld id="{CBBF530E-1875-46E6-901C-76683197A1B3}" type="slidenum">
              <a:rPr lang="en-GB" smtClean="0"/>
              <a:pPr/>
              <a:t>7</a:t>
            </a:fld>
            <a:endParaRPr lang="en-GB"/>
          </a:p>
        </p:txBody>
      </p:sp>
    </p:spTree>
    <p:extLst>
      <p:ext uri="{BB962C8B-B14F-4D97-AF65-F5344CB8AC3E}">
        <p14:creationId xmlns:p14="http://schemas.microsoft.com/office/powerpoint/2010/main" val="349089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Recommended reading</a:t>
            </a:r>
          </a:p>
        </p:txBody>
      </p:sp>
      <p:sp>
        <p:nvSpPr>
          <p:cNvPr id="3" name="Content Placeholder 2"/>
          <p:cNvSpPr>
            <a:spLocks noGrp="1"/>
          </p:cNvSpPr>
          <p:nvPr>
            <p:ph sz="quarter" idx="13"/>
          </p:nvPr>
        </p:nvSpPr>
        <p:spPr>
          <a:xfrm>
            <a:off x="404314" y="1143339"/>
            <a:ext cx="11257699" cy="4395568"/>
          </a:xfrm>
        </p:spPr>
        <p:txBody>
          <a:bodyPr/>
          <a:lstStyle/>
          <a:p>
            <a:r>
              <a:rPr lang="en-GB" sz="2400" dirty="0" err="1"/>
              <a:t>Endsley</a:t>
            </a:r>
            <a:r>
              <a:rPr lang="en-GB" sz="2400" dirty="0"/>
              <a:t>, </a:t>
            </a:r>
            <a:r>
              <a:rPr lang="en-GB" sz="2000" dirty="0"/>
              <a:t>M.R</a:t>
            </a:r>
            <a:r>
              <a:rPr lang="en-GB" sz="2400" dirty="0"/>
              <a:t>., 1995. Toward a theory of situation awareness in dynamic systems. </a:t>
            </a:r>
            <a:r>
              <a:rPr lang="en-GB" sz="2400" i="1" dirty="0"/>
              <a:t>Human factors</a:t>
            </a:r>
            <a:r>
              <a:rPr lang="en-GB" sz="2400" dirty="0"/>
              <a:t>, </a:t>
            </a:r>
            <a:r>
              <a:rPr lang="en-GB" sz="2400" i="1" dirty="0"/>
              <a:t>37</a:t>
            </a:r>
            <a:r>
              <a:rPr lang="en-GB" sz="2400" dirty="0"/>
              <a:t>(1), pp.32-64.</a:t>
            </a:r>
          </a:p>
          <a:p>
            <a:r>
              <a:rPr lang="en-GB" sz="2400" dirty="0" err="1"/>
              <a:t>Endsley</a:t>
            </a:r>
            <a:r>
              <a:rPr lang="en-GB" sz="2400" dirty="0"/>
              <a:t>, M.R., 1988, May. Situation awareness global assessment technique (SAGAT). In Proceedings of the IEEE 1988 national aerospace and electronics conference (pp. 789-795). IEEE.</a:t>
            </a:r>
          </a:p>
          <a:p>
            <a:endParaRPr lang="en-GB" sz="2400" dirty="0"/>
          </a:p>
          <a:p>
            <a:endParaRPr lang="en-GB" sz="2400" dirty="0"/>
          </a:p>
          <a:p>
            <a:endParaRPr lang="en-GB" sz="2400" dirty="0"/>
          </a:p>
          <a:p>
            <a:r>
              <a:rPr lang="en-GB" sz="2400" dirty="0">
                <a:latin typeface="arial" panose="020B0604020202020204" pitchFamily="34" charset="0"/>
              </a:rPr>
              <a:t>Taylor, R. M. (1990). Situation awareness rating technique (SART): the development of a tool for aircrew systems design. In Situational Awareness in Aerospace Operations (Chapter 3). France: Neuilly sur-Seine, NATO-AGARD-CP-478.</a:t>
            </a:r>
            <a:endParaRPr lang="en-GB" sz="2400" dirty="0"/>
          </a:p>
          <a:p>
            <a:r>
              <a:rPr lang="en-GB" sz="2400" dirty="0"/>
              <a:t>Brief texts on SA are available in other text books, e.g. Evaluation of Human work</a:t>
            </a:r>
          </a:p>
        </p:txBody>
      </p:sp>
      <p:sp>
        <p:nvSpPr>
          <p:cNvPr id="5" name="Oval Callout 4"/>
          <p:cNvSpPr/>
          <p:nvPr/>
        </p:nvSpPr>
        <p:spPr>
          <a:xfrm>
            <a:off x="4946177" y="2645908"/>
            <a:ext cx="5667395" cy="1713822"/>
          </a:xfrm>
          <a:prstGeom prst="wedgeEllipseCallout">
            <a:avLst>
              <a:gd name="adj1" fmla="val -42809"/>
              <a:gd name="adj2" fmla="val -44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Mica Ensley is really the guru of Situation Awareness – you can look at pretty much any of her work!</a:t>
            </a:r>
          </a:p>
        </p:txBody>
      </p:sp>
      <p:sp>
        <p:nvSpPr>
          <p:cNvPr id="2" name="Slide Number Placeholder 1"/>
          <p:cNvSpPr>
            <a:spLocks noGrp="1"/>
          </p:cNvSpPr>
          <p:nvPr>
            <p:ph type="sldNum" sz="quarter" idx="12"/>
          </p:nvPr>
        </p:nvSpPr>
        <p:spPr/>
        <p:txBody>
          <a:bodyPr/>
          <a:lstStyle/>
          <a:p>
            <a:fld id="{CBBF530E-1875-46E6-901C-76683197A1B3}" type="slidenum">
              <a:rPr lang="en-GB" smtClean="0"/>
              <a:pPr/>
              <a:t>8</a:t>
            </a:fld>
            <a:endParaRPr lang="en-GB" dirty="0"/>
          </a:p>
        </p:txBody>
      </p:sp>
    </p:spTree>
    <p:extLst>
      <p:ext uri="{BB962C8B-B14F-4D97-AF65-F5344CB8AC3E}">
        <p14:creationId xmlns:p14="http://schemas.microsoft.com/office/powerpoint/2010/main" val="414934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Situation awareness – Definition</a:t>
            </a:r>
          </a:p>
        </p:txBody>
      </p:sp>
      <p:sp>
        <p:nvSpPr>
          <p:cNvPr id="3" name="Content Placeholder 2"/>
          <p:cNvSpPr>
            <a:spLocks noGrp="1"/>
          </p:cNvSpPr>
          <p:nvPr>
            <p:ph sz="quarter" idx="13"/>
          </p:nvPr>
        </p:nvSpPr>
        <p:spPr>
          <a:xfrm>
            <a:off x="59635" y="1188340"/>
            <a:ext cx="11867322" cy="3746498"/>
          </a:xfrm>
        </p:spPr>
        <p:txBody>
          <a:bodyPr/>
          <a:lstStyle/>
          <a:p>
            <a:pPr fontAlgn="base"/>
            <a:r>
              <a:rPr lang="en-GB" i="1" dirty="0"/>
              <a:t>“The perception of the elements in the environment within a volume of time and space, the comprehension of their meaning and the projection of their status in the near future” </a:t>
            </a:r>
            <a:r>
              <a:rPr lang="en-GB" dirty="0"/>
              <a:t>(Endsley, 1998)</a:t>
            </a:r>
            <a:r>
              <a:rPr lang="en-US" dirty="0"/>
              <a:t>​</a:t>
            </a:r>
          </a:p>
          <a:p>
            <a:pPr fontAlgn="base"/>
            <a:endParaRPr lang="en-US" dirty="0"/>
          </a:p>
          <a:p>
            <a:pPr fontAlgn="base"/>
            <a:r>
              <a:rPr lang="en-GB" dirty="0"/>
              <a:t>Consists of three hierarchical “cognitive levels”</a:t>
            </a:r>
            <a:r>
              <a:rPr lang="en-US" dirty="0"/>
              <a:t>​</a:t>
            </a:r>
          </a:p>
          <a:p>
            <a:pPr fontAlgn="base"/>
            <a:r>
              <a:rPr lang="en-GB" dirty="0"/>
              <a:t>Higher level relies on outcome of the lower levels</a:t>
            </a:r>
            <a:r>
              <a:rPr lang="en-US" dirty="0"/>
              <a:t>​</a:t>
            </a:r>
          </a:p>
          <a:p>
            <a:pPr lvl="1" fontAlgn="base"/>
            <a:r>
              <a:rPr lang="en-GB" b="1" i="1" dirty="0"/>
              <a:t>Level 1: </a:t>
            </a:r>
            <a:r>
              <a:rPr lang="en-GB" dirty="0"/>
              <a:t>Perception of the Elements in the Environment​</a:t>
            </a:r>
          </a:p>
          <a:p>
            <a:pPr lvl="1" fontAlgn="base"/>
            <a:r>
              <a:rPr lang="en-GB" b="1" i="1" dirty="0"/>
              <a:t>Level 2: </a:t>
            </a:r>
            <a:r>
              <a:rPr lang="en-GB" dirty="0"/>
              <a:t>Comprehension of the current situation​</a:t>
            </a:r>
          </a:p>
          <a:p>
            <a:pPr lvl="1" fontAlgn="base"/>
            <a:r>
              <a:rPr lang="en-GB" b="1" i="1" dirty="0"/>
              <a:t>Level 3: </a:t>
            </a:r>
            <a:r>
              <a:rPr lang="en-GB" dirty="0"/>
              <a:t>Projection of future status</a:t>
            </a:r>
            <a:r>
              <a:rPr lang="en-US" dirty="0"/>
              <a:t>​</a:t>
            </a:r>
          </a:p>
          <a:p>
            <a:pPr lvl="1" fontAlgn="base"/>
            <a:endParaRPr lang="en-US" dirty="0"/>
          </a:p>
          <a:p>
            <a:pPr lvl="1" fontAlgn="base"/>
            <a:r>
              <a:rPr lang="en-US" dirty="0"/>
              <a:t>What’s happening? / What does it mean? / What will happen next?</a:t>
            </a:r>
          </a:p>
          <a:p>
            <a:pPr fontAlgn="base"/>
            <a:r>
              <a:rPr lang="en-GB" dirty="0"/>
              <a:t>SA = more than simply </a:t>
            </a:r>
            <a:r>
              <a:rPr lang="en-GB" i="1" dirty="0"/>
              <a:t>perceiving</a:t>
            </a:r>
            <a:r>
              <a:rPr lang="en-GB" dirty="0"/>
              <a:t> information about the environment</a:t>
            </a:r>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43123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1.3.4.13"/>
  <p:tag name="TPOS" val="2"/>
  <p:tag name="TPLASTSAVEVERSION" val="6.2 PC"/>
  <p:tag name="TPLASTSAVEPRODUCT" val="EchoPoll for PowerPoint"/>
</p:tagLst>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62_Internal">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FFFFFF"/>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EA13023E75B94FB4E236E5EF4ED356" ma:contentTypeVersion="36" ma:contentTypeDescription="Create a new document." ma:contentTypeScope="" ma:versionID="4c1a75a3d4561a866bce37dfd27bbd78">
  <xsd:schema xmlns:xsd="http://www.w3.org/2001/XMLSchema" xmlns:xs="http://www.w3.org/2001/XMLSchema" xmlns:p="http://schemas.microsoft.com/office/2006/metadata/properties" xmlns:ns3="26dade36-14ca-4890-8dfe-98e90156b7de" xmlns:ns4="1cfe8061-82c7-4184-9117-9f627f073f1f" targetNamespace="http://schemas.microsoft.com/office/2006/metadata/properties" ma:root="true" ma:fieldsID="e1bc437322798a2a536cb818bb0c72fa" ns3:_="" ns4:_="">
    <xsd:import namespace="26dade36-14ca-4890-8dfe-98e90156b7de"/>
    <xsd:import namespace="1cfe8061-82c7-4184-9117-9f627f073f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3:MediaServiceOCR" minOccurs="0"/>
                <xsd:element ref="ns4:SharedWithDetails" minOccurs="0"/>
                <xsd:element ref="ns4:SharingHintHash" minOccurs="0"/>
                <xsd:element ref="ns3:UniqueSourceRef" minOccurs="0"/>
                <xsd:element ref="ns3:FileHash"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de36-14ca-4890-8dfe-98e90156b7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UniqueSourceRef" ma:index="16" nillable="true" ma:displayName="UniqueSourceRef" ma:internalName="UniqueSourceRef">
      <xsd:simpleType>
        <xsd:restriction base="dms:Note">
          <xsd:maxLength value="255"/>
        </xsd:restriction>
      </xsd:simpleType>
    </xsd:element>
    <xsd:element name="FileHash" ma:index="17" nillable="true" ma:displayName="FileHash" ma:internalName="FileHash">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4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fe8061-82c7-4184-9117-9f627f073f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vited_Teachers xmlns="26dade36-14ca-4890-8dfe-98e90156b7de" xsi:nil="true"/>
    <LMS_Mappings xmlns="26dade36-14ca-4890-8dfe-98e90156b7de" xsi:nil="true"/>
    <DefaultSectionNames xmlns="26dade36-14ca-4890-8dfe-98e90156b7de" xsi:nil="true"/>
    <NotebookType xmlns="26dade36-14ca-4890-8dfe-98e90156b7de" xsi:nil="true"/>
    <Teachers xmlns="26dade36-14ca-4890-8dfe-98e90156b7de">
      <UserInfo>
        <DisplayName/>
        <AccountId xsi:nil="true"/>
        <AccountType/>
      </UserInfo>
    </Teachers>
    <Student_Groups xmlns="26dade36-14ca-4890-8dfe-98e90156b7de">
      <UserInfo>
        <DisplayName/>
        <AccountId xsi:nil="true"/>
        <AccountType/>
      </UserInfo>
    </Student_Groups>
    <TeamsChannelId xmlns="26dade36-14ca-4890-8dfe-98e90156b7de" xsi:nil="true"/>
    <Invited_Students xmlns="26dade36-14ca-4890-8dfe-98e90156b7de" xsi:nil="true"/>
    <FileHash xmlns="26dade36-14ca-4890-8dfe-98e90156b7de" xsi:nil="true"/>
    <Math_Settings xmlns="26dade36-14ca-4890-8dfe-98e90156b7de" xsi:nil="true"/>
    <Students xmlns="26dade36-14ca-4890-8dfe-98e90156b7de">
      <UserInfo>
        <DisplayName/>
        <AccountId xsi:nil="true"/>
        <AccountType/>
      </UserInfo>
    </Students>
    <UniqueSourceRef xmlns="26dade36-14ca-4890-8dfe-98e90156b7de" xsi:nil="true"/>
    <AppVersion xmlns="26dade36-14ca-4890-8dfe-98e90156b7de" xsi:nil="true"/>
    <IsNotebookLocked xmlns="26dade36-14ca-4890-8dfe-98e90156b7de" xsi:nil="true"/>
    <Templates xmlns="26dade36-14ca-4890-8dfe-98e90156b7de" xsi:nil="true"/>
    <Self_Registration_Enabled xmlns="26dade36-14ca-4890-8dfe-98e90156b7de" xsi:nil="true"/>
    <Has_Teacher_Only_SectionGroup xmlns="26dade36-14ca-4890-8dfe-98e90156b7de" xsi:nil="true"/>
    <FolderType xmlns="26dade36-14ca-4890-8dfe-98e90156b7de" xsi:nil="true"/>
    <Distribution_Groups xmlns="26dade36-14ca-4890-8dfe-98e90156b7de" xsi:nil="true"/>
    <CultureName xmlns="26dade36-14ca-4890-8dfe-98e90156b7de" xsi:nil="true"/>
    <Is_Collaboration_Space_Locked xmlns="26dade36-14ca-4890-8dfe-98e90156b7de" xsi:nil="true"/>
    <Owner xmlns="26dade36-14ca-4890-8dfe-98e90156b7de">
      <UserInfo>
        <DisplayName/>
        <AccountId xsi:nil="true"/>
        <AccountType/>
      </UserInfo>
    </Owner>
  </documentManagement>
</p:properties>
</file>

<file path=customXml/itemProps1.xml><?xml version="1.0" encoding="utf-8"?>
<ds:datastoreItem xmlns:ds="http://schemas.openxmlformats.org/officeDocument/2006/customXml" ds:itemID="{D8B90558-C3CB-4D74-B20D-AD64A18C25BA}">
  <ds:schemaRefs>
    <ds:schemaRef ds:uri="http://schemas.microsoft.com/office/2006/metadata/contentType"/>
    <ds:schemaRef ds:uri="http://schemas.microsoft.com/office/2006/metadata/properties/metaAttributes"/>
    <ds:schemaRef ds:uri="http://www.w3.org/2000/xmlns/"/>
    <ds:schemaRef ds:uri="http://www.w3.org/2001/XMLSchema"/>
    <ds:schemaRef ds:uri="26dade36-14ca-4890-8dfe-98e90156b7de"/>
    <ds:schemaRef ds:uri="1cfe8061-82c7-4184-9117-9f627f073f1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F745C1-3AF9-4718-B795-9195991BF15F}">
  <ds:schemaRefs>
    <ds:schemaRef ds:uri="http://schemas.microsoft.com/sharepoint/v3/contenttype/forms"/>
  </ds:schemaRefs>
</ds:datastoreItem>
</file>

<file path=customXml/itemProps3.xml><?xml version="1.0" encoding="utf-8"?>
<ds:datastoreItem xmlns:ds="http://schemas.openxmlformats.org/officeDocument/2006/customXml" ds:itemID="{936172D4-38F4-4019-9F74-FDF1525E6383}">
  <ds:schemaRefs>
    <ds:schemaRef ds:uri="http://schemas.microsoft.com/office/2006/metadata/properties"/>
    <ds:schemaRef ds:uri="http://purl.org/dc/dcmitype/"/>
    <ds:schemaRef ds:uri="http://schemas.microsoft.com/office/2006/documentManagement/types"/>
    <ds:schemaRef ds:uri="http://purl.org/dc/elements/1.1/"/>
    <ds:schemaRef ds:uri="http://purl.org/dc/terms/"/>
    <ds:schemaRef ds:uri="1cfe8061-82c7-4184-9117-9f627f073f1f"/>
    <ds:schemaRef ds:uri="http://www.w3.org/XML/1998/namespace"/>
    <ds:schemaRef ds:uri="http://schemas.microsoft.com/office/infopath/2007/PartnerControls"/>
    <ds:schemaRef ds:uri="http://schemas.openxmlformats.org/package/2006/metadata/core-properties"/>
    <ds:schemaRef ds:uri="26dade36-14ca-4890-8dfe-98e90156b7de"/>
  </ds:schemaRefs>
</ds:datastoreItem>
</file>

<file path=docProps/app.xml><?xml version="1.0" encoding="utf-8"?>
<Properties xmlns="http://schemas.openxmlformats.org/officeDocument/2006/extended-properties" xmlns:vt="http://schemas.openxmlformats.org/officeDocument/2006/docPropsVTypes">
  <TotalTime>3720</TotalTime>
  <Words>4511</Words>
  <Application>Microsoft Office PowerPoint</Application>
  <PresentationFormat>Widescreen</PresentationFormat>
  <Paragraphs>452</Paragraphs>
  <Slides>51</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51</vt:i4>
      </vt:variant>
    </vt:vector>
  </HeadingPairs>
  <TitlesOfParts>
    <vt:vector size="63" baseType="lpstr">
      <vt:lpstr>Arial</vt:lpstr>
      <vt:lpstr>Arial</vt:lpstr>
      <vt:lpstr>Calibri</vt:lpstr>
      <vt:lpstr>Calibri Light</vt:lpstr>
      <vt:lpstr>Georgia</vt:lpstr>
      <vt:lpstr>Roboto</vt:lpstr>
      <vt:lpstr>Times New Roman</vt:lpstr>
      <vt:lpstr>Wingdings</vt:lpstr>
      <vt:lpstr>Office Theme</vt:lpstr>
      <vt:lpstr>m62_Internal</vt:lpstr>
      <vt:lpstr>1_Office Theme</vt:lpstr>
      <vt:lpstr>2_Office Theme</vt:lpstr>
      <vt:lpstr>MMME4054 Week 4 – Situation Awareness</vt:lpstr>
      <vt:lpstr>Recap 1</vt:lpstr>
      <vt:lpstr>Attention – different types</vt:lpstr>
      <vt:lpstr>Signal detection theory</vt:lpstr>
      <vt:lpstr>Limited resources model</vt:lpstr>
      <vt:lpstr>Multiple resources theory (Wickens, 2008)</vt:lpstr>
      <vt:lpstr>Learning objectives – situation awareness</vt:lpstr>
      <vt:lpstr>Recommended reading</vt:lpstr>
      <vt:lpstr>Situation awareness – Definition</vt:lpstr>
      <vt:lpstr>Situation awareness – Case Study (slide 1 of 3)</vt:lpstr>
      <vt:lpstr>Situation awareness – Case Study (slide 2 of 3)</vt:lpstr>
      <vt:lpstr>Situation awareness – Case Study (slide 3 of 3)</vt:lpstr>
      <vt:lpstr>SA– Endsley’s model</vt:lpstr>
      <vt:lpstr>Situation awareness – Introduction</vt:lpstr>
      <vt:lpstr>Situation awareness – Characteristics</vt:lpstr>
      <vt:lpstr>Factors relating to SA: decision making</vt:lpstr>
      <vt:lpstr>Factors related to SA: Attention</vt:lpstr>
      <vt:lpstr>Factors related to SA: Perception</vt:lpstr>
      <vt:lpstr>Factors related to SA: Memory</vt:lpstr>
      <vt:lpstr>Factors related to SA: Workload</vt:lpstr>
      <vt:lpstr>Reminder of Endsley’s model</vt:lpstr>
      <vt:lpstr>Activity</vt:lpstr>
      <vt:lpstr>Microbreak – Handover Tasks in Autonomous Vehicles</vt:lpstr>
      <vt:lpstr>Microbreak – Surgery/Robotic Assisted Surgery</vt:lpstr>
      <vt:lpstr>Microbreak – Multiplayer, Online Competitive Games</vt:lpstr>
      <vt:lpstr>Situation awareness – is it a folk model? </vt:lpstr>
      <vt:lpstr>Refute by Parasuraman et al. (2008)</vt:lpstr>
      <vt:lpstr>Situation awareness measurement 1</vt:lpstr>
      <vt:lpstr>Situation awareness measurement 2</vt:lpstr>
      <vt:lpstr>Situation awareness measurement - SAGAT</vt:lpstr>
      <vt:lpstr>Situation awareness measurement – SAGAT (1)</vt:lpstr>
      <vt:lpstr>Situation awareness measurement – SAGAT (2)</vt:lpstr>
      <vt:lpstr>Situation awareness measurement - SART</vt:lpstr>
      <vt:lpstr>SART SA=U-(D-S)</vt:lpstr>
      <vt:lpstr>SART example</vt:lpstr>
      <vt:lpstr>SART example – complete the form</vt:lpstr>
      <vt:lpstr>SART review</vt:lpstr>
      <vt:lpstr>Situation awareness – case study conclusions</vt:lpstr>
      <vt:lpstr>Implications for design – situation awareness</vt:lpstr>
      <vt:lpstr>Investigating SA – Case Study (Harrington et al 2021)</vt:lpstr>
      <vt:lpstr>Investigating SA – Case Study (Harrington et al 2021)</vt:lpstr>
      <vt:lpstr>Investigating SA – Case Study (Harrington et al 2021)</vt:lpstr>
      <vt:lpstr>Investigating SA – Results</vt:lpstr>
      <vt:lpstr>Investigating SA – Take Home</vt:lpstr>
      <vt:lpstr>Time to ask Kyle questions about coursework…</vt:lpstr>
      <vt:lpstr>Any questions? Kyle.Harrington@nottingham.ac.uk </vt:lpstr>
      <vt:lpstr>Referencing Software</vt:lpstr>
      <vt:lpstr>PowerPoint Presentation</vt:lpstr>
      <vt:lpstr>Finding Academic Literature Online</vt:lpstr>
      <vt:lpstr>Finding Academic Literature Online (RG)</vt:lpstr>
      <vt:lpstr>More tips on using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Christina Kent</dc:creator>
  <cp:lastModifiedBy>Kyle Harrington (staff)</cp:lastModifiedBy>
  <cp:revision>132</cp:revision>
  <cp:lastPrinted>2023-10-25T12:44:53Z</cp:lastPrinted>
  <dcterms:created xsi:type="dcterms:W3CDTF">2019-09-19T10:18:48Z</dcterms:created>
  <dcterms:modified xsi:type="dcterms:W3CDTF">2025-10-16T14:05:04Z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0x0101001AEA13023E75B94FB4E236E5EF4ED356</vt:lpwstr>
  </property>
</Properties>
</file>